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8" r:id="rId5"/>
    <p:sldMasterId id="2147483720" r:id="rId6"/>
    <p:sldMasterId id="2147483732" r:id="rId7"/>
    <p:sldMasterId id="2147483792" r:id="rId8"/>
    <p:sldMasterId id="2147483840" r:id="rId9"/>
    <p:sldMasterId id="2147483852" r:id="rId10"/>
    <p:sldMasterId id="2147483864" r:id="rId11"/>
    <p:sldMasterId id="2147483876" r:id="rId12"/>
    <p:sldMasterId id="2147483888" r:id="rId13"/>
    <p:sldMasterId id="2147483900" r:id="rId14"/>
  </p:sldMasterIdLst>
  <p:notesMasterIdLst>
    <p:notesMasterId r:id="rId43"/>
  </p:notesMasterIdLst>
  <p:sldIdLst>
    <p:sldId id="309" r:id="rId15"/>
    <p:sldId id="267" r:id="rId16"/>
    <p:sldId id="262" r:id="rId17"/>
    <p:sldId id="265" r:id="rId18"/>
    <p:sldId id="294" r:id="rId19"/>
    <p:sldId id="268" r:id="rId20"/>
    <p:sldId id="310" r:id="rId21"/>
    <p:sldId id="295" r:id="rId22"/>
    <p:sldId id="312" r:id="rId23"/>
    <p:sldId id="311" r:id="rId24"/>
    <p:sldId id="273" r:id="rId25"/>
    <p:sldId id="271" r:id="rId26"/>
    <p:sldId id="275" r:id="rId27"/>
    <p:sldId id="276" r:id="rId28"/>
    <p:sldId id="313" r:id="rId29"/>
    <p:sldId id="278" r:id="rId30"/>
    <p:sldId id="314" r:id="rId31"/>
    <p:sldId id="279" r:id="rId32"/>
    <p:sldId id="280" r:id="rId33"/>
    <p:sldId id="300" r:id="rId34"/>
    <p:sldId id="301" r:id="rId35"/>
    <p:sldId id="304" r:id="rId36"/>
    <p:sldId id="285" r:id="rId37"/>
    <p:sldId id="306" r:id="rId38"/>
    <p:sldId id="315" r:id="rId39"/>
    <p:sldId id="287" r:id="rId40"/>
    <p:sldId id="292" r:id="rId41"/>
    <p:sldId id="308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27BBCF"/>
    <a:srgbClr val="FF9966"/>
    <a:srgbClr val="996633"/>
    <a:srgbClr val="0000FF"/>
    <a:srgbClr val="FF9900"/>
    <a:srgbClr val="F4282D"/>
    <a:srgbClr val="008000"/>
    <a:srgbClr val="EB0F34"/>
    <a:srgbClr val="5DA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4660"/>
  </p:normalViewPr>
  <p:slideViewPr>
    <p:cSldViewPr>
      <p:cViewPr varScale="1">
        <p:scale>
          <a:sx n="90" d="100"/>
          <a:sy n="90" d="100"/>
        </p:scale>
        <p:origin x="-1482" y="-7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7EC49-BE28-4ADA-85CC-767E8E9325FD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229EA-CB14-4215-B93C-ABED989921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419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dirty="0" smtClean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/>
              <a:t>19.01.2024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638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/>
              <a:t>19.01.2024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44608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609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12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666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266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2182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381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1545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632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70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60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/>
              <a:t>19.01.2024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6896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677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696"/>
            <a:ext cx="5292080" cy="1728192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4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979712" y="802940"/>
            <a:ext cx="7092280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idx="1"/>
          </p:nvPr>
        </p:nvSpPr>
        <p:spPr>
          <a:xfrm>
            <a:off x="0" y="2276872"/>
            <a:ext cx="7236296" cy="345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013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C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08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rgbClr val="C00000"/>
                </a:solidFill>
              </a:defRPr>
            </a:lvl1pPr>
            <a:lvl2pPr>
              <a:defRPr sz="2400">
                <a:solidFill>
                  <a:srgbClr val="C00000"/>
                </a:solidFill>
              </a:defRPr>
            </a:lvl2pPr>
            <a:lvl3pPr>
              <a:defRPr sz="2000">
                <a:solidFill>
                  <a:srgbClr val="C00000"/>
                </a:solidFill>
              </a:defRPr>
            </a:lvl3pPr>
            <a:lvl4pPr>
              <a:defRPr sz="1800">
                <a:solidFill>
                  <a:srgbClr val="C00000"/>
                </a:solidFill>
              </a:defRPr>
            </a:lvl4pPr>
            <a:lvl5pPr>
              <a:defRPr sz="1800">
                <a:solidFill>
                  <a:srgbClr val="C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rgbClr val="C00000"/>
                </a:solidFill>
              </a:defRPr>
            </a:lvl1pPr>
            <a:lvl2pPr>
              <a:defRPr sz="2400">
                <a:solidFill>
                  <a:srgbClr val="C00000"/>
                </a:solidFill>
              </a:defRPr>
            </a:lvl2pPr>
            <a:lvl3pPr>
              <a:defRPr sz="2000">
                <a:solidFill>
                  <a:srgbClr val="C00000"/>
                </a:solidFill>
              </a:defRPr>
            </a:lvl3pPr>
            <a:lvl4pPr>
              <a:defRPr sz="1800">
                <a:solidFill>
                  <a:srgbClr val="C00000"/>
                </a:solidFill>
              </a:defRPr>
            </a:lvl4pPr>
            <a:lvl5pPr>
              <a:defRPr sz="1800">
                <a:solidFill>
                  <a:srgbClr val="C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18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748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502048"/>
            <a:ext cx="4040188" cy="3951288"/>
          </a:xfrm>
        </p:spPr>
        <p:txBody>
          <a:bodyPr/>
          <a:lstStyle>
            <a:lvl1pPr>
              <a:defRPr sz="2400">
                <a:solidFill>
                  <a:srgbClr val="C00000"/>
                </a:solidFill>
              </a:defRPr>
            </a:lvl1pPr>
            <a:lvl2pPr>
              <a:defRPr sz="2000">
                <a:solidFill>
                  <a:srgbClr val="C00000"/>
                </a:solidFill>
              </a:defRPr>
            </a:lvl2pPr>
            <a:lvl3pPr>
              <a:defRPr sz="1800">
                <a:solidFill>
                  <a:srgbClr val="C00000"/>
                </a:solidFill>
              </a:defRPr>
            </a:lvl3pPr>
            <a:lvl4pPr>
              <a:defRPr sz="1600">
                <a:solidFill>
                  <a:srgbClr val="C00000"/>
                </a:solidFill>
              </a:defRPr>
            </a:lvl4pPr>
            <a:lvl5pPr>
              <a:defRPr sz="1600">
                <a:solidFill>
                  <a:srgbClr val="C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5142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502048"/>
            <a:ext cx="4041775" cy="3951288"/>
          </a:xfrm>
        </p:spPr>
        <p:txBody>
          <a:bodyPr/>
          <a:lstStyle>
            <a:lvl1pPr>
              <a:defRPr sz="2400">
                <a:solidFill>
                  <a:srgbClr val="C00000"/>
                </a:solidFill>
              </a:defRPr>
            </a:lvl1pPr>
            <a:lvl2pPr>
              <a:defRPr sz="2000">
                <a:solidFill>
                  <a:srgbClr val="C00000"/>
                </a:solidFill>
              </a:defRPr>
            </a:lvl2pPr>
            <a:lvl3pPr>
              <a:defRPr sz="1800">
                <a:solidFill>
                  <a:srgbClr val="C00000"/>
                </a:solidFill>
              </a:defRPr>
            </a:lvl3pPr>
            <a:lvl4pPr>
              <a:defRPr sz="1600">
                <a:solidFill>
                  <a:srgbClr val="C00000"/>
                </a:solidFill>
              </a:defRPr>
            </a:lvl4pPr>
            <a:lvl5pPr>
              <a:defRPr sz="1600">
                <a:solidFill>
                  <a:srgbClr val="C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15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71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6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rgbClr val="C00000"/>
                </a:solidFill>
              </a:defRPr>
            </a:lvl1pPr>
            <a:lvl2pPr>
              <a:defRPr sz="2800">
                <a:solidFill>
                  <a:srgbClr val="C00000"/>
                </a:solidFill>
              </a:defRPr>
            </a:lvl2pPr>
            <a:lvl3pPr>
              <a:defRPr sz="2400">
                <a:solidFill>
                  <a:srgbClr val="C00000"/>
                </a:solidFill>
              </a:defRPr>
            </a:lvl3pPr>
            <a:lvl4pPr>
              <a:defRPr sz="2000">
                <a:solidFill>
                  <a:srgbClr val="C00000"/>
                </a:solidFill>
              </a:defRPr>
            </a:lvl4pPr>
            <a:lvl5pPr>
              <a:defRPr sz="2000">
                <a:solidFill>
                  <a:srgbClr val="C00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C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1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rgbClr val="C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C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6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10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C00000"/>
                </a:solidFill>
              </a:defRPr>
            </a:lvl1pPr>
            <a:lvl2pPr>
              <a:defRPr>
                <a:solidFill>
                  <a:srgbClr val="C00000"/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20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rgbClr val="C00000"/>
                </a:solidFill>
              </a:defRPr>
            </a:lvl1pPr>
            <a:lvl2pPr>
              <a:defRPr>
                <a:solidFill>
                  <a:srgbClr val="C00000"/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9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005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61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064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8411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4203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8886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3931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20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529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8484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5972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1997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0317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8894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70478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9175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1237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57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75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63133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798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0479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8596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6555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272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1625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70217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191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167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86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1219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79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3193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7938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62215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372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97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36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63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62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/>
              <a:t>19.01.2024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4335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0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040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700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1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47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62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047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09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20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91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/>
              <a:t>19.01.2024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1786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010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28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865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304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4229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2522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926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862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07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884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/>
              <a:t>19.01.2024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6697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115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95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433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5281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5883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0323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8403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2231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124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50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/>
              <a:t>19.01.2024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4097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828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109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7358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3422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64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02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8661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101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6567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07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/>
              <a:t>19.01.2024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73971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758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947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63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519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4518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454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791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8661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101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65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/>
              <a:t>19.01.2024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91100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074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758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947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633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519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4518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454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791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046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6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/>
              <a:t>19.01.2024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81278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499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183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3945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715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7445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789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114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761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356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940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/>
              <a:t>19.01.2024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43282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952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9235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389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934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241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490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598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649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0972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89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hyperlink" Target="https://presentation-creation.ru/" TargetMode="Externa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51397-0DFD-43FF-AB2D-56742F2273B2}" type="datetimeFigureOut">
              <a:rPr lang="ru-RU" smtClean="0"/>
              <a:t>19.01.2024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D78ED-3E10-46E0-B6D6-316493D6DB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233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4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75266"/>
            <a:ext cx="7092280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2276872"/>
            <a:ext cx="7236296" cy="345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3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C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C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C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C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69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8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83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7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6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6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8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57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57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0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51397-0DFD-43FF-AB2D-56742F2273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D78ED-3E10-46E0-B6D6-316493D6DB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8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24744"/>
            <a:ext cx="5040560" cy="4176464"/>
          </a:xfrm>
        </p:spPr>
        <p:txBody>
          <a:bodyPr>
            <a:normAutofit fontScale="90000"/>
          </a:bodyPr>
          <a:lstStyle/>
          <a:p>
            <a:r>
              <a:rPr lang="ru-RU" sz="1300" dirty="0">
                <a:solidFill>
                  <a:schemeClr val="bg2">
                    <a:lumMod val="50000"/>
                  </a:schemeClr>
                </a:solidFill>
                <a:effectLst/>
              </a:rPr>
              <a:t>У</a:t>
            </a:r>
            <a:r>
              <a:rPr lang="ru-RU" sz="1300" b="1" dirty="0" smtClean="0">
                <a:solidFill>
                  <a:schemeClr val="bg2">
                    <a:lumMod val="50000"/>
                  </a:schemeClr>
                </a:solidFill>
                <a:effectLst/>
              </a:rPr>
              <a:t>правление дошкольного образования </a:t>
            </a:r>
            <a:r>
              <a:rPr lang="ru-RU" sz="1300" dirty="0">
                <a:solidFill>
                  <a:schemeClr val="bg2">
                    <a:lumMod val="50000"/>
                  </a:schemeClr>
                </a:solidFill>
                <a:effectLst/>
              </a:rPr>
              <a:t/>
            </a:r>
            <a:br>
              <a:rPr lang="ru-RU" sz="1300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1300" b="1" dirty="0" smtClean="0">
                <a:solidFill>
                  <a:schemeClr val="bg2">
                    <a:lumMod val="50000"/>
                  </a:schemeClr>
                </a:solidFill>
                <a:effectLst/>
              </a:rPr>
              <a:t>администрации</a:t>
            </a:r>
            <a:r>
              <a:rPr lang="ru-RU" sz="1300" dirty="0">
                <a:solidFill>
                  <a:schemeClr val="bg2">
                    <a:lumMod val="50000"/>
                  </a:schemeClr>
                </a:solidFill>
                <a:effectLst/>
              </a:rPr>
              <a:t> </a:t>
            </a:r>
            <a:r>
              <a:rPr lang="ru-RU" sz="1300" b="1" dirty="0" smtClean="0">
                <a:solidFill>
                  <a:schemeClr val="bg2">
                    <a:lumMod val="50000"/>
                  </a:schemeClr>
                </a:solidFill>
                <a:effectLst/>
              </a:rPr>
              <a:t>города Тамбова Тамбовской области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effectLst/>
              </a:rPr>
              <a:t/>
            </a:r>
            <a:br>
              <a:rPr lang="ru-RU" sz="1400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1400" dirty="0" smtClean="0">
                <a:effectLst/>
              </a:rPr>
              <a:t/>
            </a:r>
            <a:br>
              <a:rPr lang="ru-RU" sz="1400" dirty="0" smtClean="0">
                <a:effectLst/>
              </a:rPr>
            </a:br>
            <a:r>
              <a:rPr lang="ru-RU" sz="2200" dirty="0">
                <a:solidFill>
                  <a:srgbClr val="7605CB"/>
                </a:solidFill>
              </a:rPr>
              <a:t/>
            </a:r>
            <a:br>
              <a:rPr lang="ru-RU" sz="2200" dirty="0">
                <a:solidFill>
                  <a:srgbClr val="7605CB"/>
                </a:solidFill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  <a:cs typeface="Times New Roman" pitchFamily="18" charset="0"/>
              </a:rPr>
              <a:t>Детский </a:t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  <a:cs typeface="Times New Roman" pitchFamily="18" charset="0"/>
              </a:rPr>
              <a:t>календарь событий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/>
            </a:r>
            <a:br>
              <a:rPr lang="ru-RU" sz="4000" dirty="0" smtClean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</a:b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rPr>
              <a:t/>
            </a:r>
            <a:br>
              <a:rPr lang="ru-RU" sz="4000" dirty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22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200" dirty="0" smtClean="0">
                <a:solidFill>
                  <a:srgbClr val="7605CB"/>
                </a:solidFill>
              </a:rPr>
              <a:t/>
            </a:r>
            <a:br>
              <a:rPr lang="ru-RU" sz="2200" dirty="0" smtClean="0">
                <a:solidFill>
                  <a:srgbClr val="7605CB"/>
                </a:solidFill>
              </a:rPr>
            </a:br>
            <a:r>
              <a:rPr lang="ru-RU" sz="2200" dirty="0">
                <a:solidFill>
                  <a:srgbClr val="7605CB"/>
                </a:solidFill>
              </a:rPr>
              <a:t/>
            </a:r>
            <a:br>
              <a:rPr lang="ru-RU" sz="2200" dirty="0">
                <a:solidFill>
                  <a:srgbClr val="7605CB"/>
                </a:solidFill>
              </a:rPr>
            </a:br>
            <a:r>
              <a:rPr lang="ru-RU" sz="2200" dirty="0">
                <a:solidFill>
                  <a:srgbClr val="7605CB"/>
                </a:solidFill>
              </a:rPr>
              <a:t/>
            </a:r>
            <a:br>
              <a:rPr lang="ru-RU" sz="2200" dirty="0">
                <a:solidFill>
                  <a:srgbClr val="7605CB"/>
                </a:solidFill>
              </a:rPr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b="1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14" b="15919"/>
          <a:stretch>
            <a:fillRect/>
          </a:stretch>
        </p:blipFill>
        <p:spPr bwMode="auto">
          <a:xfrm>
            <a:off x="2555776" y="2780928"/>
            <a:ext cx="2088232" cy="161418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7" descr="C:\Users\1\Desktop\csm_26042019_1_17d0b688e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70" y="3068960"/>
            <a:ext cx="2158181" cy="163042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Объект 5"/>
          <p:cNvSpPr txBox="1">
            <a:spLocks/>
          </p:cNvSpPr>
          <p:nvPr/>
        </p:nvSpPr>
        <p:spPr>
          <a:xfrm>
            <a:off x="7092280" y="5733256"/>
            <a:ext cx="1512168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      2024 год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6400" b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05ED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068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487815" y="116632"/>
            <a:ext cx="1656185" cy="45943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Март </a:t>
            </a:r>
            <a:endParaRPr lang="ru-RU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Объект 5"/>
          <p:cNvSpPr>
            <a:spLocks noGrp="1"/>
          </p:cNvSpPr>
          <p:nvPr>
            <p:ph idx="1"/>
          </p:nvPr>
        </p:nvSpPr>
        <p:spPr>
          <a:xfrm>
            <a:off x="1619672" y="431939"/>
            <a:ext cx="6588224" cy="62079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5050"/>
                </a:solidFill>
              </a:rPr>
              <a:t>Широкая Масленица</a:t>
            </a:r>
          </a:p>
        </p:txBody>
      </p:sp>
      <p:sp>
        <p:nvSpPr>
          <p:cNvPr id="6" name="Объект 5"/>
          <p:cNvSpPr txBox="1">
            <a:spLocks/>
          </p:cNvSpPr>
          <p:nvPr/>
        </p:nvSpPr>
        <p:spPr>
          <a:xfrm>
            <a:off x="1259632" y="1268760"/>
            <a:ext cx="6768752" cy="1493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Традиционная широкая Масленица пройдёт в детских садах города с 11 по 17 марта.  Главная идея -  ознакомление детей с традициями русского народа, повышение интереса к обрядовым русским праздникам, </a:t>
            </a:r>
            <a:r>
              <a:rPr lang="ru-RU" sz="2000" b="1" i="1" dirty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в</a:t>
            </a:r>
            <a:r>
              <a:rPr lang="ru-RU" sz="20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оспитание у малышей чувства патриотизма, основанного на русских традициях</a:t>
            </a:r>
            <a:endParaRPr lang="ru-RU" sz="2000" b="1" i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B9C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539552" y="5026562"/>
            <a:ext cx="3168352" cy="183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2400" b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B9C0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052" name="Picture 4" descr="https://www.culture.ru/storage/images/5da6d076fc160e23a81073f3e265b3a6/072228ea49d8f4a011176ffc89079e8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2708">
            <a:off x="594187" y="3458933"/>
            <a:ext cx="3024336" cy="1977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pp.userapi.com/c850324/v850324147/ffab6/6fqH4T3mr2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946">
            <a:off x="5860259" y="4526003"/>
            <a:ext cx="2952328" cy="190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12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C:\Users\1\Desktop\DSC005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0362">
            <a:off x="647394" y="3574533"/>
            <a:ext cx="3102651" cy="2114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1476672" cy="72008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5050"/>
                </a:solidFill>
              </a:rPr>
              <a:t>Апрель</a:t>
            </a:r>
            <a:endParaRPr lang="ru-RU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5050"/>
              </a:solidFill>
              <a:effectLst/>
            </a:endParaRPr>
          </a:p>
        </p:txBody>
      </p:sp>
      <p:sp>
        <p:nvSpPr>
          <p:cNvPr id="9" name="Объект 5"/>
          <p:cNvSpPr>
            <a:spLocks noGrp="1"/>
          </p:cNvSpPr>
          <p:nvPr>
            <p:ph idx="1"/>
          </p:nvPr>
        </p:nvSpPr>
        <p:spPr>
          <a:xfrm>
            <a:off x="1619672" y="260648"/>
            <a:ext cx="6588125" cy="93610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5050"/>
                </a:solidFill>
              </a:rPr>
              <a:t>Городской турнир по мини-футболу «Футбольная страна – 2024»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5050"/>
              </a:solidFill>
            </a:endParaRPr>
          </a:p>
        </p:txBody>
      </p:sp>
      <p:sp>
        <p:nvSpPr>
          <p:cNvPr id="10" name="Объект 5"/>
          <p:cNvSpPr txBox="1">
            <a:spLocks/>
          </p:cNvSpPr>
          <p:nvPr/>
        </p:nvSpPr>
        <p:spPr>
          <a:xfrm>
            <a:off x="1907704" y="1336830"/>
            <a:ext cx="5616624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4000" b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05ED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4000" b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05ED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4000" b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05ED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2400" b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FF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Объект 5"/>
          <p:cNvSpPr txBox="1">
            <a:spLocks/>
          </p:cNvSpPr>
          <p:nvPr/>
        </p:nvSpPr>
        <p:spPr>
          <a:xfrm>
            <a:off x="1551385" y="1183269"/>
            <a:ext cx="6942856" cy="2253244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4000" b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05ED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55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Турнир по мини-футболу проводится для воспитанников 6-7 лет                         с целью пропаганды и популяризации мини-футбола, как средства укрепления здоровья и совершенствования физической подготовленности дошкольников, формирования у них постоянного интереса к занятиям физической культурой                          и спортом, развития командного духа и взаимодействия                       среди детей.</a:t>
            </a:r>
            <a:endParaRPr lang="ru-RU" sz="5500" b="1" i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B9C06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2400" b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7B36F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105" name="Picture 9" descr="C:\Users\1\Desktop\matc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406">
            <a:off x="5161119" y="4152159"/>
            <a:ext cx="3347102" cy="2245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911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32157" y="0"/>
            <a:ext cx="2304256" cy="72008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5050"/>
                </a:solidFill>
                <a:effectLst/>
              </a:rPr>
              <a:t>Апрель</a:t>
            </a:r>
            <a:endParaRPr lang="ru-RU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5050"/>
              </a:solidFill>
              <a:effectLst/>
            </a:endParaRPr>
          </a:p>
        </p:txBody>
      </p:sp>
      <p:sp>
        <p:nvSpPr>
          <p:cNvPr id="9" name="Объект 5"/>
          <p:cNvSpPr>
            <a:spLocks noGrp="1"/>
          </p:cNvSpPr>
          <p:nvPr>
            <p:ph idx="1"/>
          </p:nvPr>
        </p:nvSpPr>
        <p:spPr>
          <a:xfrm>
            <a:off x="1691680" y="312738"/>
            <a:ext cx="6588125" cy="12954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5050"/>
                </a:solidFill>
              </a:rPr>
              <a:t>Городской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5050"/>
                </a:solidFill>
              </a:rPr>
              <a:t>многожанровый фестиваль семейного творчества «Семь – Я»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5050"/>
              </a:solidFill>
            </a:endParaRPr>
          </a:p>
        </p:txBody>
      </p:sp>
      <p:sp>
        <p:nvSpPr>
          <p:cNvPr id="10" name="Объект 5"/>
          <p:cNvSpPr txBox="1">
            <a:spLocks/>
          </p:cNvSpPr>
          <p:nvPr/>
        </p:nvSpPr>
        <p:spPr>
          <a:xfrm>
            <a:off x="2915816" y="1126239"/>
            <a:ext cx="5616624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4000" b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05ED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4000" b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05ED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4000" b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05ED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2400" b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FF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1351082"/>
            <a:ext cx="63367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B9C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Фестиваль проходит с целью поддержки и развития традиции семейного творчества, укрепления детско-родительских отношений и связей поколений на основе общности интересов и увлечений                              в эстетическом и нравственном воспитании подрастающего поколения.</a:t>
            </a:r>
            <a:endParaRPr lang="ru-RU" sz="2000" b="1" i="1" dirty="0">
              <a:solidFill>
                <a:srgbClr val="1B9C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AutoShape 4" descr="http://funart.pro/uploads/posts/2022-08/1660067988_15-funart-pro-p-art-studiya-dlya-doshkolnikov-krasivo-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://funart.pro/uploads/posts/2022-08/1660067988_15-funart-pro-p-art-studiya-dlya-doshkolnikov-krasivo-1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3212976"/>
            <a:ext cx="4104456" cy="338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37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812360" y="28437"/>
            <a:ext cx="1476672" cy="72008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5050"/>
                </a:solidFill>
              </a:rPr>
              <a:t>Май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5050"/>
              </a:solidFill>
              <a:effectLst/>
            </a:endParaRPr>
          </a:p>
        </p:txBody>
      </p:sp>
      <p:sp>
        <p:nvSpPr>
          <p:cNvPr id="9" name="Объект 5"/>
          <p:cNvSpPr>
            <a:spLocks noGrp="1"/>
          </p:cNvSpPr>
          <p:nvPr>
            <p:ph idx="1"/>
          </p:nvPr>
        </p:nvSpPr>
        <p:spPr>
          <a:xfrm>
            <a:off x="1457957" y="305111"/>
            <a:ext cx="6588125" cy="792088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5050"/>
                </a:solidFill>
              </a:rPr>
              <a:t>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5050"/>
                </a:solidFill>
              </a:rPr>
              <a:t>Т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5050"/>
                </a:solidFill>
              </a:rPr>
              <a:t>уристический слёт семейных команд                   «Костёр дружбы», посвящённый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5050"/>
                </a:solidFill>
              </a:rPr>
              <a:t>Г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5050"/>
                </a:solidFill>
              </a:rPr>
              <a:t>оду семьи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10" name="Объект 5"/>
          <p:cNvSpPr txBox="1">
            <a:spLocks/>
          </p:cNvSpPr>
          <p:nvPr/>
        </p:nvSpPr>
        <p:spPr>
          <a:xfrm>
            <a:off x="1505744" y="1097199"/>
            <a:ext cx="5616624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4000" b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05ED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4000" b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05ED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4000" b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05ED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2400" b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FF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Объект 5"/>
          <p:cNvSpPr txBox="1">
            <a:spLocks/>
          </p:cNvSpPr>
          <p:nvPr/>
        </p:nvSpPr>
        <p:spPr>
          <a:xfrm>
            <a:off x="179512" y="1357010"/>
            <a:ext cx="6942856" cy="2325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4000" b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05ED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4000" b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05ED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4500" b="1" i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7B36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1131586"/>
            <a:ext cx="68407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Туристический слёт проводится для семей воспитанников                       6 -7 лет с целью развития семейного туризма, популяризации активного и здорового образа жизни, повышения у детей и их родителей интереса к физической культуре и спорту.                                                        В </a:t>
            </a:r>
            <a:r>
              <a:rPr lang="ru-RU" b="1" i="1" dirty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программе </a:t>
            </a:r>
            <a:r>
              <a:rPr lang="ru-RU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слёта</a:t>
            </a:r>
            <a:r>
              <a:rPr lang="ru-RU" b="1" i="1" dirty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: ориентирование на местности, прохождение полосы препятствий, </a:t>
            </a:r>
            <a:r>
              <a:rPr lang="ru-RU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установка </a:t>
            </a:r>
            <a:r>
              <a:rPr lang="ru-RU" b="1" i="1" dirty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палатки, оказание первой помощи, завязывание туристических узлов, укладка </a:t>
            </a:r>
            <a:r>
              <a:rPr lang="ru-RU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рюкзака.</a:t>
            </a:r>
            <a:endParaRPr lang="ru-RU" b="1" i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B9C06"/>
              </a:solidFill>
            </a:endParaRPr>
          </a:p>
        </p:txBody>
      </p:sp>
      <p:pic>
        <p:nvPicPr>
          <p:cNvPr id="2052" name="Picture 4" descr="http://umka.68edu.ru/wp-content/uploads/2018/05/IMG_65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3110" y="3700917"/>
            <a:ext cx="2268252" cy="2474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266" name="Picture 2" descr="C:\Users\1\Desktop\R6DY76l8te6YTeEXrQAS0m5A7YJWPEWr5S05jMWC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49134"/>
            <a:ext cx="2569422" cy="192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1\Desktop\2nZC9Q1xfZi7VJSY23gEEBxYaPaHVlnXwwaTmqDl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259" y="3318536"/>
            <a:ext cx="2314606" cy="191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29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740352" y="0"/>
            <a:ext cx="1476672" cy="72008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5050"/>
                </a:solidFill>
              </a:rPr>
              <a:t>Май</a:t>
            </a:r>
            <a:endParaRPr lang="ru-RU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5050"/>
              </a:solidFill>
              <a:effectLst/>
            </a:endParaRPr>
          </a:p>
        </p:txBody>
      </p:sp>
      <p:sp>
        <p:nvSpPr>
          <p:cNvPr id="11" name="Объект 5"/>
          <p:cNvSpPr txBox="1">
            <a:spLocks/>
          </p:cNvSpPr>
          <p:nvPr/>
        </p:nvSpPr>
        <p:spPr>
          <a:xfrm>
            <a:off x="179512" y="1357010"/>
            <a:ext cx="6942856" cy="2325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4000" b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05ED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4000" b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05ED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4500" b="1" i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7B36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бъект 5"/>
          <p:cNvSpPr>
            <a:spLocks noGrp="1"/>
          </p:cNvSpPr>
          <p:nvPr>
            <p:ph idx="1"/>
          </p:nvPr>
        </p:nvSpPr>
        <p:spPr>
          <a:xfrm>
            <a:off x="1187624" y="315578"/>
            <a:ext cx="6726832" cy="60392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5050"/>
                </a:solidFill>
              </a:rPr>
              <a:t>Творческий марафон  «Наследники Победы!»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</a:t>
            </a:r>
          </a:p>
        </p:txBody>
      </p:sp>
      <p:sp>
        <p:nvSpPr>
          <p:cNvPr id="13" name="Объект 5"/>
          <p:cNvSpPr txBox="1">
            <a:spLocks/>
          </p:cNvSpPr>
          <p:nvPr/>
        </p:nvSpPr>
        <p:spPr>
          <a:xfrm>
            <a:off x="383668" y="836712"/>
            <a:ext cx="8651373" cy="309634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4000" b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05ED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Марафон посвящён Победе в </a:t>
            </a:r>
            <a:r>
              <a:rPr lang="ru-RU" sz="7200" b="1" i="1" dirty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В</a:t>
            </a:r>
            <a:r>
              <a:rPr lang="ru-RU" sz="72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еликой Отечественной войне. Основная идея марафона : расширение знаний о государственных праздниках и историческом наследии нашей страны, воспитание патриотических чувств у дошкольников, формирование чувства гордости за свой народ, его боевые заслуги, развитие духовно-нравственного и интеллектуального потенциала детей 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- детский парад «Красив в строю, силен в бою»;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- конкурс детско-родительских проектов «Спасибо деду за Победу!»;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- фестиваль семейного </a:t>
            </a:r>
            <a:r>
              <a:rPr lang="ru-RU" sz="7200" b="1" i="1" dirty="0" err="1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волонтёрства</a:t>
            </a:r>
            <a:r>
              <a:rPr lang="ru-RU" sz="72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 «Добрый дом»;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- акции «Георгиевская лента», «Окна Победы», «Волонтёры Победы», «Бессмертный полк».</a:t>
            </a:r>
            <a:endParaRPr lang="ru-RU" sz="7200" b="1" i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B9C06"/>
              </a:solidFill>
            </a:endParaRPr>
          </a:p>
        </p:txBody>
      </p:sp>
      <p:sp>
        <p:nvSpPr>
          <p:cNvPr id="3" name="AutoShape 2" descr="https://pobedarf.ru/wp-content/uploads/2019/10/rebenok-patrio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4" descr="https://pobedarf.ru/wp-content/uploads/2019/10/rebenok-patriot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AutoShape 6" descr="https://pobedarf.ru/wp-content/uploads/2019/10/rebenok-patriot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080" name="Picture 8" descr="https://avatars.mds.yandex.net/get-zen_doc/1548443/pub_5eb5b3ef34fef71215122c13_5eb5b5857d06cd0603041e01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816" y="4077519"/>
            <a:ext cx="4108447" cy="2520280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 descr="https://tamlife.ru/uploads/2018/05/012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13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/>
          <p:cNvSpPr>
            <a:spLocks noGrp="1"/>
          </p:cNvSpPr>
          <p:nvPr>
            <p:ph idx="1"/>
          </p:nvPr>
        </p:nvSpPr>
        <p:spPr>
          <a:xfrm>
            <a:off x="971600" y="404664"/>
            <a:ext cx="7128792" cy="864096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Спортивный семейный праздник                                                                 «В лето на велосипеде», посвящённый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оду семьи</a:t>
            </a:r>
            <a:endParaRPr lang="ru-RU" sz="2400" b="1" dirty="0" smtClean="0">
              <a:ln w="11430"/>
              <a:solidFill>
                <a:srgbClr val="27BBC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524328" y="116632"/>
            <a:ext cx="1908720" cy="459432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1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Июнь</a:t>
            </a:r>
            <a:endParaRPr lang="ru-RU" sz="1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4067944" y="1653244"/>
            <a:ext cx="4644516" cy="1440160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i="1" dirty="0" smtClean="0">
                <a:ln w="11430"/>
                <a:solidFill>
                  <a:srgbClr val="996633"/>
                </a:solidFill>
              </a:rPr>
              <a:t>Основная идея праздника направлена на популяризацию семейного активного и здорового образа жизни, </a:t>
            </a:r>
            <a:r>
              <a:rPr lang="ru-RU" sz="2000" b="1" i="1" dirty="0">
                <a:ln w="11430"/>
                <a:solidFill>
                  <a:srgbClr val="996633"/>
                </a:solidFill>
              </a:rPr>
              <a:t>з</a:t>
            </a:r>
            <a:r>
              <a:rPr lang="ru-RU" sz="2000" b="1" i="1" dirty="0" smtClean="0">
                <a:ln w="11430"/>
                <a:solidFill>
                  <a:srgbClr val="996633"/>
                </a:solidFill>
              </a:rPr>
              <a:t>акрепления у детей 4-7 лет умений                      и навыков в катании на велосипеде.</a:t>
            </a:r>
            <a:endParaRPr lang="ru-RU" sz="2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363874"/>
            <a:ext cx="2676525" cy="2243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https://saluteopinioni.it/wp-content/uploads/2016/07/migliori-caschi-da-bici-per-bambin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280509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861048"/>
            <a:ext cx="3024336" cy="205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26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/>
          <p:cNvSpPr>
            <a:spLocks noGrp="1"/>
          </p:cNvSpPr>
          <p:nvPr>
            <p:ph idx="1"/>
          </p:nvPr>
        </p:nvSpPr>
        <p:spPr>
          <a:xfrm>
            <a:off x="1266526" y="218599"/>
            <a:ext cx="6298570" cy="108012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Арт - проект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«Наследники родного города»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400" b="1" dirty="0" smtClean="0">
              <a:ln w="11430"/>
              <a:solidFill>
                <a:srgbClr val="27BBC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308304" y="260648"/>
            <a:ext cx="1908720" cy="459432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1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Июнь</a:t>
            </a:r>
            <a:endParaRPr lang="ru-RU" sz="1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11947" y="1124744"/>
            <a:ext cx="8424936" cy="27363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700" b="1" i="1" dirty="0">
                <a:ln w="11430"/>
                <a:solidFill>
                  <a:srgbClr val="996633"/>
                </a:solidFill>
              </a:rPr>
              <a:t>П</a:t>
            </a:r>
            <a:r>
              <a:rPr lang="ru-RU" sz="1700" b="1" i="1" dirty="0" smtClean="0">
                <a:ln w="11430"/>
                <a:solidFill>
                  <a:srgbClr val="996633"/>
                </a:solidFill>
              </a:rPr>
              <a:t>роект посвящён  Дню города Тамбова.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700" b="1" i="1" dirty="0">
                <a:ln w="11430"/>
                <a:solidFill>
                  <a:srgbClr val="996633"/>
                </a:solidFill>
              </a:rPr>
              <a:t>Ц</a:t>
            </a:r>
            <a:r>
              <a:rPr lang="ru-RU" sz="1700" b="1" i="1" dirty="0" smtClean="0">
                <a:ln w="11430"/>
                <a:solidFill>
                  <a:srgbClr val="996633"/>
                </a:solidFill>
              </a:rPr>
              <a:t>ель проекта : развитие интереса детей и их родителей к истории родного города, его культурного наследия, воспитание патриотического отношения к историческим событиям родного города, активной жизненной позиции юных жителей Тамбова посредством включения их в общественно-значимую деятельность по сохранению исторической памяти через творческую активность: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sz="1700" b="1" i="1" dirty="0" smtClean="0">
                <a:ln w="11430"/>
                <a:solidFill>
                  <a:srgbClr val="996633"/>
                </a:solidFill>
              </a:rPr>
              <a:t>интеллектуальный </a:t>
            </a:r>
            <a:r>
              <a:rPr lang="ru-RU" sz="1700" b="1" i="1" dirty="0" err="1" smtClean="0">
                <a:ln w="11430"/>
                <a:solidFill>
                  <a:srgbClr val="996633"/>
                </a:solidFill>
              </a:rPr>
              <a:t>квиз</a:t>
            </a:r>
            <a:r>
              <a:rPr lang="ru-RU" sz="1700" b="1" i="1" dirty="0" smtClean="0">
                <a:ln w="11430"/>
                <a:solidFill>
                  <a:srgbClr val="996633"/>
                </a:solidFill>
              </a:rPr>
              <a:t> «Малая Родина: тайны и открытия»;</a:t>
            </a:r>
            <a:endParaRPr lang="ru-RU" sz="1700" b="1" i="1" dirty="0">
              <a:ln w="11430"/>
              <a:solidFill>
                <a:srgbClr val="996633"/>
              </a:solidFill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700" b="1" i="1" dirty="0" smtClean="0">
                <a:ln w="11430"/>
                <a:solidFill>
                  <a:srgbClr val="996633"/>
                </a:solidFill>
              </a:rPr>
              <a:t>- интерактивная игра «Краеведческое ралли: пробег по историческим местам Тамбова»;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700" b="1" i="1" dirty="0" smtClean="0">
                <a:ln w="11430"/>
                <a:solidFill>
                  <a:srgbClr val="996633"/>
                </a:solidFill>
              </a:rPr>
              <a:t>- экологический марафон «Путешествие юных натуралистов»;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700" b="1" i="1" dirty="0" smtClean="0">
                <a:ln w="11430"/>
                <a:solidFill>
                  <a:srgbClr val="996633"/>
                </a:solidFill>
              </a:rPr>
              <a:t>- городской семейный караоке-конкурс «Хиты детства – 2024».</a:t>
            </a:r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202886" y="4691636"/>
            <a:ext cx="3459628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https://www.culture.ru/storage/images/de17fed64e83dd46e62a4fb4dc40a11c/a588a7a171c9750ac1f77f0638edccc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77072"/>
            <a:ext cx="2917851" cy="1944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918" y="4653136"/>
            <a:ext cx="2703869" cy="1838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s://tamlife.ru/uploads/2020/06/5t2qneS9Vu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671" y="3861048"/>
            <a:ext cx="2341784" cy="1584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50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/>
          <p:cNvSpPr>
            <a:spLocks noGrp="1"/>
          </p:cNvSpPr>
          <p:nvPr>
            <p:ph idx="1"/>
          </p:nvPr>
        </p:nvSpPr>
        <p:spPr>
          <a:xfrm>
            <a:off x="1235848" y="332656"/>
            <a:ext cx="6298570" cy="792088"/>
          </a:xfrm>
        </p:spPr>
        <p:txBody>
          <a:bodyPr>
            <a:normAutofit lnSpcReduction="1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Городской детский турнир по баскетболу «Оранжевый мяч»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308304" y="260648"/>
            <a:ext cx="1908720" cy="459432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1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Июнь</a:t>
            </a:r>
            <a:endParaRPr lang="ru-RU" sz="1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855930" y="1124744"/>
            <a:ext cx="7058406" cy="1728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i="1" dirty="0">
                <a:ln w="11430"/>
                <a:solidFill>
                  <a:srgbClr val="996633"/>
                </a:solidFill>
              </a:rPr>
              <a:t>Турнир по детскому </a:t>
            </a:r>
            <a:r>
              <a:rPr lang="ru-RU" sz="1800" b="1" i="1" dirty="0" smtClean="0">
                <a:ln w="11430"/>
                <a:solidFill>
                  <a:srgbClr val="996633"/>
                </a:solidFill>
              </a:rPr>
              <a:t>баскетболу </a:t>
            </a:r>
            <a:r>
              <a:rPr lang="ru-RU" sz="1800" b="1" i="1" dirty="0">
                <a:ln w="11430"/>
                <a:solidFill>
                  <a:srgbClr val="996633"/>
                </a:solidFill>
              </a:rPr>
              <a:t>проводится для воспитанников </a:t>
            </a:r>
            <a:r>
              <a:rPr lang="ru-RU" sz="1800" b="1" i="1" dirty="0" smtClean="0">
                <a:ln w="11430"/>
                <a:solidFill>
                  <a:srgbClr val="996633"/>
                </a:solidFill>
              </a:rPr>
              <a:t>                  6 - 7 </a:t>
            </a:r>
            <a:r>
              <a:rPr lang="ru-RU" sz="1800" b="1" i="1" dirty="0">
                <a:ln w="11430"/>
                <a:solidFill>
                  <a:srgbClr val="996633"/>
                </a:solidFill>
              </a:rPr>
              <a:t>лет с целью формирования начальных представлений о </a:t>
            </a:r>
            <a:r>
              <a:rPr lang="ru-RU" sz="1800" b="1" i="1" dirty="0" smtClean="0">
                <a:ln w="11430"/>
                <a:solidFill>
                  <a:srgbClr val="996633"/>
                </a:solidFill>
              </a:rPr>
              <a:t>баскетболе, </a:t>
            </a:r>
            <a:r>
              <a:rPr lang="ru-RU" sz="1800" b="1" i="1" dirty="0">
                <a:ln w="11430"/>
                <a:solidFill>
                  <a:srgbClr val="996633"/>
                </a:solidFill>
              </a:rPr>
              <a:t>как о виде спорта, </a:t>
            </a:r>
            <a:r>
              <a:rPr lang="ru-RU" sz="1800" b="1" i="1" dirty="0" smtClean="0">
                <a:ln w="11430"/>
                <a:solidFill>
                  <a:srgbClr val="996633"/>
                </a:solidFill>
              </a:rPr>
              <a:t>совершенствования практических навыков владения мячом, популяризации игры в баскетбол, развития </a:t>
            </a:r>
            <a:r>
              <a:rPr lang="ru-RU" sz="1800" b="1" i="1" dirty="0">
                <a:ln w="11430"/>
                <a:solidFill>
                  <a:srgbClr val="996633"/>
                </a:solidFill>
              </a:rPr>
              <a:t>п</a:t>
            </a:r>
            <a:r>
              <a:rPr lang="ru-RU" sz="1800" b="1" i="1" dirty="0" smtClean="0">
                <a:ln w="11430"/>
                <a:solidFill>
                  <a:srgbClr val="996633"/>
                </a:solidFill>
              </a:rPr>
              <a:t>отребности у дошкольников в двигательной активности и здоровом образе жизни.</a:t>
            </a:r>
            <a:endParaRPr lang="ru-RU" sz="1600" b="1" i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6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2418006" cy="181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8144" y="2636912"/>
            <a:ext cx="2722361" cy="1814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1\Desktop\041ce86086b0a59c1c277b2944368f07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237" y="4581128"/>
            <a:ext cx="2696078" cy="1969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59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/>
          <p:cNvSpPr>
            <a:spLocks noGrp="1"/>
          </p:cNvSpPr>
          <p:nvPr>
            <p:ph idx="1"/>
          </p:nvPr>
        </p:nvSpPr>
        <p:spPr>
          <a:xfrm>
            <a:off x="1235848" y="332656"/>
            <a:ext cx="6298570" cy="792088"/>
          </a:xfrm>
        </p:spPr>
        <p:txBody>
          <a:bodyPr>
            <a:normAutofit lnSpcReduction="1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Городской семейный турнир по бадминтону, посвящённый 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Г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оду семьи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596336" y="260648"/>
            <a:ext cx="1620688" cy="36004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1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Июль</a:t>
            </a:r>
            <a:endParaRPr lang="ru-RU" sz="1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855930" y="1124744"/>
            <a:ext cx="7058406" cy="1728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800" b="1" i="1" dirty="0" smtClean="0">
                <a:ln w="11430"/>
                <a:solidFill>
                  <a:srgbClr val="996633"/>
                </a:solidFill>
              </a:rPr>
              <a:t>Городской семейный турнир по </a:t>
            </a:r>
            <a:r>
              <a:rPr lang="ru-RU" sz="1800" b="1" i="1" dirty="0">
                <a:ln w="11430"/>
                <a:solidFill>
                  <a:srgbClr val="996633"/>
                </a:solidFill>
              </a:rPr>
              <a:t>бадминтону проводится для воспитанников </a:t>
            </a:r>
            <a:r>
              <a:rPr lang="ru-RU" sz="1800" b="1" i="1" dirty="0" smtClean="0">
                <a:ln w="11430"/>
                <a:solidFill>
                  <a:srgbClr val="996633"/>
                </a:solidFill>
              </a:rPr>
              <a:t>6 - 7 </a:t>
            </a:r>
            <a:r>
              <a:rPr lang="ru-RU" sz="1800" b="1" i="1" dirty="0">
                <a:ln w="11430"/>
                <a:solidFill>
                  <a:srgbClr val="996633"/>
                </a:solidFill>
              </a:rPr>
              <a:t>лет </a:t>
            </a:r>
            <a:r>
              <a:rPr lang="ru-RU" sz="1800" b="1" i="1" dirty="0" smtClean="0">
                <a:ln w="11430"/>
                <a:solidFill>
                  <a:srgbClr val="996633"/>
                </a:solidFill>
              </a:rPr>
              <a:t>и их родителей с </a:t>
            </a:r>
            <a:r>
              <a:rPr lang="ru-RU" sz="1800" b="1" i="1" dirty="0">
                <a:ln w="11430"/>
                <a:solidFill>
                  <a:srgbClr val="996633"/>
                </a:solidFill>
              </a:rPr>
              <a:t>целью формирования </a:t>
            </a:r>
            <a:r>
              <a:rPr lang="ru-RU" sz="1800" b="1" i="1" dirty="0" smtClean="0">
                <a:ln w="11430"/>
                <a:solidFill>
                  <a:srgbClr val="996633"/>
                </a:solidFill>
              </a:rPr>
              <a:t>у детей начальных </a:t>
            </a:r>
            <a:r>
              <a:rPr lang="ru-RU" sz="1800" b="1" i="1" dirty="0">
                <a:ln w="11430"/>
                <a:solidFill>
                  <a:srgbClr val="996633"/>
                </a:solidFill>
              </a:rPr>
              <a:t>представлений о </a:t>
            </a:r>
            <a:r>
              <a:rPr lang="ru-RU" sz="1800" b="1" i="1" dirty="0" smtClean="0">
                <a:ln w="11430"/>
                <a:solidFill>
                  <a:srgbClr val="996633"/>
                </a:solidFill>
              </a:rPr>
              <a:t>бадминтоне, </a:t>
            </a:r>
            <a:r>
              <a:rPr lang="ru-RU" sz="1800" b="1" i="1" dirty="0">
                <a:ln w="11430"/>
                <a:solidFill>
                  <a:srgbClr val="996633"/>
                </a:solidFill>
              </a:rPr>
              <a:t>как о виде спорта, </a:t>
            </a:r>
            <a:r>
              <a:rPr lang="ru-RU" sz="1800" b="1" i="1" dirty="0" smtClean="0">
                <a:ln w="11430"/>
                <a:solidFill>
                  <a:srgbClr val="996633"/>
                </a:solidFill>
              </a:rPr>
              <a:t>популяризации игры в бадминтон</a:t>
            </a:r>
            <a:r>
              <a:rPr lang="ru-RU" sz="1800" b="1" i="1" dirty="0">
                <a:ln w="11430"/>
                <a:solidFill>
                  <a:srgbClr val="996633"/>
                </a:solidFill>
              </a:rPr>
              <a:t>, </a:t>
            </a:r>
            <a:r>
              <a:rPr lang="ru-RU" sz="1800" b="1" i="1" dirty="0" smtClean="0">
                <a:ln w="11430"/>
                <a:solidFill>
                  <a:srgbClr val="996633"/>
                </a:solidFill>
              </a:rPr>
              <a:t>развития </a:t>
            </a:r>
            <a:r>
              <a:rPr lang="ru-RU" sz="1800" b="1" i="1" dirty="0">
                <a:ln w="11430"/>
                <a:solidFill>
                  <a:srgbClr val="996633"/>
                </a:solidFill>
              </a:rPr>
              <a:t>качества навыков игры у дошкольников, </a:t>
            </a:r>
            <a:r>
              <a:rPr lang="ru-RU" sz="1800" b="1" i="1" dirty="0" smtClean="0">
                <a:ln w="11430"/>
                <a:solidFill>
                  <a:srgbClr val="996633"/>
                </a:solidFill>
              </a:rPr>
              <a:t>пропаганды </a:t>
            </a:r>
            <a:r>
              <a:rPr lang="ru-RU" sz="1800" b="1" i="1" dirty="0">
                <a:ln w="11430"/>
                <a:solidFill>
                  <a:srgbClr val="996633"/>
                </a:solidFill>
              </a:rPr>
              <a:t>здорового образа жизни.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https://sun9-17.userapi.com/c855120/v855120217/1223a2/XpGaHyh9AD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941168"/>
            <a:ext cx="2699798" cy="1724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xn--97-jlc5al4a.xn--p1ai/e107_images/mdou97BAD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2736304" cy="1655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fotorelax.ru/wp-content/uploads/2016/12/Dear-heart-moments-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52936"/>
            <a:ext cx="2659224" cy="177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908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881" y="2735054"/>
            <a:ext cx="2736304" cy="1889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998" y="4797152"/>
            <a:ext cx="2729204" cy="1818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5"/>
          <p:cNvSpPr>
            <a:spLocks noGrp="1"/>
          </p:cNvSpPr>
          <p:nvPr>
            <p:ph idx="1"/>
          </p:nvPr>
        </p:nvSpPr>
        <p:spPr>
          <a:xfrm>
            <a:off x="1314703" y="332656"/>
            <a:ext cx="6298570" cy="648072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Детский турнир по настольному теннису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8" name="Picture 4" descr="C:\Users\1\Desktop\img_45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69452"/>
            <a:ext cx="2376265" cy="1615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308304" y="260648"/>
            <a:ext cx="1908720" cy="459432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1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Июль</a:t>
            </a:r>
            <a:endParaRPr lang="ru-RU" sz="1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0" y="1484784"/>
            <a:ext cx="8208913" cy="273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6372200" y="3080955"/>
            <a:ext cx="2884603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980728"/>
            <a:ext cx="7272808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i="1" dirty="0" smtClean="0">
                <a:ln w="11430"/>
                <a:solidFill>
                  <a:srgbClr val="996633"/>
                </a:solidFill>
              </a:rPr>
              <a:t>Детский турнир по настольному теннису проводится </a:t>
            </a:r>
            <a:r>
              <a:rPr lang="ru-RU" b="1" i="1" dirty="0">
                <a:ln w="11430"/>
                <a:solidFill>
                  <a:srgbClr val="996633"/>
                </a:solidFill>
              </a:rPr>
              <a:t>для воспитанников </a:t>
            </a:r>
            <a:r>
              <a:rPr lang="ru-RU" b="1" i="1" dirty="0" smtClean="0">
                <a:ln w="11430"/>
                <a:solidFill>
                  <a:srgbClr val="996633"/>
                </a:solidFill>
              </a:rPr>
              <a:t>6 - 7 </a:t>
            </a:r>
            <a:r>
              <a:rPr lang="ru-RU" b="1" i="1" dirty="0">
                <a:ln w="11430"/>
                <a:solidFill>
                  <a:srgbClr val="996633"/>
                </a:solidFill>
              </a:rPr>
              <a:t>лет </a:t>
            </a:r>
            <a:r>
              <a:rPr lang="ru-RU" b="1" i="1" dirty="0" smtClean="0">
                <a:ln w="11430"/>
                <a:solidFill>
                  <a:srgbClr val="996633"/>
                </a:solidFill>
              </a:rPr>
              <a:t>с </a:t>
            </a:r>
            <a:r>
              <a:rPr lang="ru-RU" b="1" i="1" dirty="0">
                <a:ln w="11430"/>
                <a:solidFill>
                  <a:srgbClr val="996633"/>
                </a:solidFill>
              </a:rPr>
              <a:t>целью пропаганды и популяризации </a:t>
            </a:r>
            <a:r>
              <a:rPr lang="ru-RU" b="1" i="1" dirty="0" smtClean="0">
                <a:ln w="11430"/>
                <a:solidFill>
                  <a:srgbClr val="996633"/>
                </a:solidFill>
              </a:rPr>
              <a:t> настольного тенниса, </a:t>
            </a:r>
            <a:r>
              <a:rPr lang="ru-RU" b="1" i="1" dirty="0">
                <a:ln w="11430"/>
                <a:solidFill>
                  <a:srgbClr val="996633"/>
                </a:solidFill>
              </a:rPr>
              <a:t>как средства укрепления здоровья и совершенствования физической подготовленности дошкольников, формирования у них постоянного интереса к занятиям физической культурой </a:t>
            </a:r>
            <a:r>
              <a:rPr lang="ru-RU" b="1" i="1" dirty="0" smtClean="0">
                <a:ln w="11430"/>
                <a:solidFill>
                  <a:srgbClr val="996633"/>
                </a:solidFill>
              </a:rPr>
              <a:t>и спортом</a:t>
            </a:r>
            <a:r>
              <a:rPr lang="ru-RU" b="1" i="1" dirty="0">
                <a:ln w="11430"/>
                <a:solidFill>
                  <a:srgbClr val="996633"/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6908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5"/>
          <p:cNvSpPr>
            <a:spLocks noGrp="1"/>
          </p:cNvSpPr>
          <p:nvPr>
            <p:ph idx="1"/>
          </p:nvPr>
        </p:nvSpPr>
        <p:spPr>
          <a:xfrm>
            <a:off x="2937591" y="164646"/>
            <a:ext cx="6188225" cy="129614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Городской турнир по хоккею с шайбой                                «Кубок Дружбы»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Объект 5"/>
          <p:cNvSpPr txBox="1">
            <a:spLocks/>
          </p:cNvSpPr>
          <p:nvPr/>
        </p:nvSpPr>
        <p:spPr>
          <a:xfrm>
            <a:off x="1259632" y="1933727"/>
            <a:ext cx="7884368" cy="1971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3800" b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FF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FF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Объект 5"/>
          <p:cNvSpPr txBox="1">
            <a:spLocks/>
          </p:cNvSpPr>
          <p:nvPr/>
        </p:nvSpPr>
        <p:spPr>
          <a:xfrm>
            <a:off x="5813448" y="4700590"/>
            <a:ext cx="3312368" cy="1372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b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60069" y="1391394"/>
            <a:ext cx="61882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Традиционный  </a:t>
            </a:r>
            <a:r>
              <a:rPr lang="en-US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VI </a:t>
            </a:r>
            <a:r>
              <a:rPr lang="ru-RU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городской турнир по хоккею с шайбой  проводится для воспитанников 6-7 лет с целью повышения уровня физической подготовленности детей, </a:t>
            </a: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вовлечения </a:t>
            </a:r>
            <a:r>
              <a:rPr lang="ru-RU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их в систематические занятия физической культурой и спортом. </a:t>
            </a: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По </a:t>
            </a:r>
            <a:r>
              <a:rPr lang="ru-RU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итогам турнира команда победителей получит </a:t>
            </a: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переходящий кубок.</a:t>
            </a:r>
            <a:endParaRPr lang="ru-RU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Объект 5"/>
          <p:cNvSpPr txBox="1">
            <a:spLocks/>
          </p:cNvSpPr>
          <p:nvPr/>
        </p:nvSpPr>
        <p:spPr>
          <a:xfrm>
            <a:off x="362286" y="5386593"/>
            <a:ext cx="3440526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56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92300" y="44623"/>
            <a:ext cx="2191467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Январь- Февраль</a:t>
            </a:r>
            <a:endParaRPr lang="ru-RU" sz="1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4763"/>
            <a:ext cx="2755077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134" y="3904915"/>
            <a:ext cx="2936986" cy="1858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48" y="4610544"/>
            <a:ext cx="2890457" cy="1901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62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/>
          <p:cNvSpPr>
            <a:spLocks noGrp="1"/>
          </p:cNvSpPr>
          <p:nvPr>
            <p:ph idx="1"/>
          </p:nvPr>
        </p:nvSpPr>
        <p:spPr>
          <a:xfrm>
            <a:off x="722911" y="260648"/>
            <a:ext cx="7416824" cy="64807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Городской фотоконкурс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 «Истории из семейного альбома», посвящённый 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Г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оду семьи</a:t>
            </a:r>
            <a:endParaRPr lang="ru-RU" sz="2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308304" y="188640"/>
            <a:ext cx="1908720" cy="459432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1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Июль</a:t>
            </a:r>
            <a:endParaRPr lang="ru-RU" sz="1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141113" y="1366902"/>
            <a:ext cx="8208913" cy="273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2348880"/>
            <a:ext cx="3834931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i="1" dirty="0" smtClean="0">
                <a:ln w="11430"/>
                <a:solidFill>
                  <a:srgbClr val="996633"/>
                </a:solidFill>
              </a:rPr>
              <a:t>Фотоконкурс посвящён году семьи и направлен на укрепление духовно-нравственных традиций семейных отношений, популяризации семейных ценностей и семейного воспитания. </a:t>
            </a:r>
            <a:endParaRPr lang="ru-RU" sz="2000" b="1" i="1" dirty="0">
              <a:ln w="11430"/>
              <a:solidFill>
                <a:srgbClr val="99663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79646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8711">
            <a:off x="586930" y="2503988"/>
            <a:ext cx="3887437" cy="280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269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/>
          <p:cNvSpPr>
            <a:spLocks noGrp="1"/>
          </p:cNvSpPr>
          <p:nvPr>
            <p:ph idx="1"/>
          </p:nvPr>
        </p:nvSpPr>
        <p:spPr>
          <a:xfrm>
            <a:off x="1079612" y="548680"/>
            <a:ext cx="7416824" cy="648072"/>
          </a:xfrm>
        </p:spPr>
        <p:txBody>
          <a:bodyPr>
            <a:normAutofit fontScale="92500" lnSpcReduction="2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Городской фестиваль «Семейный хоровод»,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посвящённый 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Г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оду семьи</a:t>
            </a:r>
            <a:endParaRPr lang="ru-RU" sz="2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314050" y="188640"/>
            <a:ext cx="1908720" cy="459432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1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Август</a:t>
            </a:r>
            <a:endParaRPr lang="ru-RU" sz="1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59497" y="1355308"/>
            <a:ext cx="8208913" cy="273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47664" y="1397675"/>
            <a:ext cx="6480720" cy="20313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i="1" dirty="0" smtClean="0">
                <a:ln w="11430"/>
                <a:solidFill>
                  <a:srgbClr val="996633"/>
                </a:solidFill>
              </a:rPr>
              <a:t>Приобщение детей и их родителей к русским традициям                      и культуре. Формирование представлений о духовно-нравственных ценностях фольклорных произведений. Воспитание патриотических чувств, развитие творческого потенциала, направленного на формирование любви к Родине, родному краю, гордости за культурное наследие России. </a:t>
            </a:r>
            <a:endParaRPr lang="ru-RU" b="1" i="1" dirty="0">
              <a:ln w="11430"/>
              <a:solidFill>
                <a:srgbClr val="99663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79646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</a:endParaRPr>
          </a:p>
        </p:txBody>
      </p:sp>
      <p:pic>
        <p:nvPicPr>
          <p:cNvPr id="8194" name="Picture 2" descr="http://www.sunnyrainbow.pstu.ru/image/karavon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93096"/>
            <a:ext cx="3312368" cy="2229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cheaptrip.ru/wp-content/uploads/2015/07/z_624f3a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6"/>
            <a:ext cx="3300366" cy="2268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106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/>
          <p:cNvSpPr>
            <a:spLocks noGrp="1"/>
          </p:cNvSpPr>
          <p:nvPr>
            <p:ph idx="1"/>
          </p:nvPr>
        </p:nvSpPr>
        <p:spPr>
          <a:xfrm>
            <a:off x="611560" y="260648"/>
            <a:ext cx="7224801" cy="1270010"/>
          </a:xfrm>
        </p:spPr>
        <p:txBody>
          <a:bodyPr>
            <a:normAutofit fontScale="925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Городской семейный фестиваль технического творчества и робототехники «Детский </a:t>
            </a:r>
            <a:r>
              <a:rPr lang="ru-RU" sz="2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техномир</a:t>
            </a:r>
            <a:r>
              <a:rPr lang="ru-RU" sz="2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»,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посвящённый </a:t>
            </a:r>
            <a:r>
              <a:rPr lang="ru-RU" sz="2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Г</a:t>
            </a:r>
            <a:r>
              <a:rPr lang="ru-RU" sz="2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оду семьи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256318" y="188640"/>
            <a:ext cx="1908720" cy="459432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1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Август</a:t>
            </a:r>
            <a:endParaRPr lang="ru-RU" sz="1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59497" y="1366902"/>
            <a:ext cx="8208913" cy="191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67744" y="1739071"/>
            <a:ext cx="6501535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i="1" dirty="0" smtClean="0">
                <a:ln w="11430"/>
                <a:solidFill>
                  <a:srgbClr val="996633"/>
                </a:solidFill>
              </a:rPr>
              <a:t>Фестиваль проводится с целью популяризации технического творчества и робототехники среди воспитанников и их родителей, укреплению детско-родительских </a:t>
            </a:r>
            <a:r>
              <a:rPr lang="ru-RU" b="1" i="1" dirty="0" smtClean="0">
                <a:ln w="11430"/>
                <a:solidFill>
                  <a:srgbClr val="996633"/>
                </a:solidFill>
              </a:rPr>
              <a:t>отношений.</a:t>
            </a:r>
            <a:endParaRPr lang="ru-RU" b="1" i="1" dirty="0">
              <a:ln w="11430"/>
              <a:solidFill>
                <a:srgbClr val="99663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79646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06" y="2852936"/>
            <a:ext cx="283413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39" y="3140968"/>
            <a:ext cx="425185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274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/>
          <p:cNvSpPr>
            <a:spLocks noGrp="1"/>
          </p:cNvSpPr>
          <p:nvPr>
            <p:ph idx="1"/>
          </p:nvPr>
        </p:nvSpPr>
        <p:spPr>
          <a:xfrm>
            <a:off x="1403648" y="476672"/>
            <a:ext cx="6298570" cy="64807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66"/>
                </a:solidFill>
              </a:rPr>
              <a:t>Городской семейный фестиваль по городошному спорту, посвящённый Году семьи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308304" y="260648"/>
            <a:ext cx="1908720" cy="45943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66"/>
                </a:solidFill>
              </a:rPr>
              <a:t>Сентябрь</a:t>
            </a:r>
            <a:endParaRPr lang="ru-RU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9966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1196752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27BBCF"/>
                </a:solidFill>
              </a:rPr>
              <a:t>Фестиваль проводится с целью популяризации у дошкольников </a:t>
            </a:r>
            <a:r>
              <a:rPr lang="ru-RU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27BBCF"/>
                </a:solidFill>
              </a:rPr>
              <a:t>и их родителей игры </a:t>
            </a:r>
            <a:r>
              <a:rPr lang="ru-RU" b="1" i="1" dirty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27BBCF"/>
                </a:solidFill>
              </a:rPr>
              <a:t>«Городки», формированию у них основы правильной техники и воспитания </a:t>
            </a:r>
            <a:r>
              <a:rPr lang="ru-RU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27BBCF"/>
                </a:solidFill>
              </a:rPr>
              <a:t>потребности и интереса </a:t>
            </a:r>
            <a:r>
              <a:rPr lang="ru-RU" b="1" i="1" dirty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27BBCF"/>
                </a:solidFill>
              </a:rPr>
              <a:t>к занятиям физической </a:t>
            </a:r>
            <a:r>
              <a:rPr lang="ru-RU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27BBCF"/>
                </a:solidFill>
              </a:rPr>
              <a:t>культурой </a:t>
            </a:r>
            <a:r>
              <a:rPr lang="ru-RU" b="1" i="1" dirty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27BBCF"/>
                </a:solidFill>
              </a:rPr>
              <a:t>и </a:t>
            </a:r>
            <a:r>
              <a:rPr lang="ru-RU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27BBCF"/>
                </a:solidFill>
              </a:rPr>
              <a:t>спортом.</a:t>
            </a:r>
            <a:r>
              <a:rPr lang="ru-RU" b="1" i="1" dirty="0" smtClean="0">
                <a:solidFill>
                  <a:srgbClr val="27BBCF"/>
                </a:solidFill>
              </a:rPr>
              <a:t> </a:t>
            </a:r>
            <a:endParaRPr lang="ru-RU" b="1" i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27BBCF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7" y="2409443"/>
            <a:ext cx="2909283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05064"/>
            <a:ext cx="2554083" cy="1917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82" y="4581128"/>
            <a:ext cx="2643118" cy="198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2157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/>
          <p:cNvSpPr>
            <a:spLocks noGrp="1"/>
          </p:cNvSpPr>
          <p:nvPr>
            <p:ph idx="1"/>
          </p:nvPr>
        </p:nvSpPr>
        <p:spPr>
          <a:xfrm>
            <a:off x="1403648" y="476672"/>
            <a:ext cx="6298570" cy="64807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66"/>
                </a:solidFill>
              </a:rPr>
              <a:t>Городской семейный конкурс «Мама, папа,                         я – кулинарная семья», посвящённый Году семьи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308304" y="260648"/>
            <a:ext cx="1908720" cy="45943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66"/>
                </a:solidFill>
              </a:rPr>
              <a:t>Октябрь</a:t>
            </a:r>
            <a:endParaRPr lang="ru-RU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9966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359812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27BBCF"/>
                </a:solidFill>
              </a:rPr>
              <a:t>Проводится с целью повышения культуры и эстетики питания у воспитанников и их родителей через пропаганду здорового и правильного питания. Развитие у дошкольников творческой активности, повышение интереса к кулинарии.</a:t>
            </a:r>
            <a:endParaRPr lang="ru-RU" b="1" i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27BBC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40858"/>
            <a:ext cx="3672408" cy="23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04" y="4040476"/>
            <a:ext cx="3806823" cy="226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839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/>
          <p:cNvSpPr>
            <a:spLocks noGrp="1"/>
          </p:cNvSpPr>
          <p:nvPr>
            <p:ph idx="1"/>
          </p:nvPr>
        </p:nvSpPr>
        <p:spPr>
          <a:xfrm>
            <a:off x="1403648" y="260648"/>
            <a:ext cx="7190994" cy="557173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66"/>
                </a:solidFill>
              </a:rPr>
              <a:t>Детский культурный форум</a:t>
            </a:r>
            <a:endParaRPr lang="ru-RU" sz="2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99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1512168" cy="45943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66"/>
                </a:solidFill>
              </a:rPr>
              <a:t>Ноябрь</a:t>
            </a:r>
            <a:endParaRPr lang="ru-RU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9966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908720"/>
            <a:ext cx="792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Форум направлен на поддержку творчески одаренных детей, создание условий для их диалога с ведущими деятелями культуры и искусства </a:t>
            </a:r>
            <a:r>
              <a:rPr lang="ru-RU" sz="2000" b="1" i="1" dirty="0" err="1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Тамбовщины</a:t>
            </a:r>
            <a:r>
              <a:rPr lang="ru-RU" sz="20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, развитие и укрепление творческих связей, приобщение к российским и мировым достижениям в области культуры. В программу форума включены: мастер-классы, мастерские по направлениям «хореография», «кино и анимация», «журналистика», «театральное искусство», «музыкальное искусство». В рамках детского форума пройдет «Конкурс детских инициатив».</a:t>
            </a:r>
            <a:endParaRPr lang="ru-RU" sz="2000" b="1" i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806" y="3915058"/>
            <a:ext cx="4962387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627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/>
          <p:cNvSpPr>
            <a:spLocks noGrp="1"/>
          </p:cNvSpPr>
          <p:nvPr>
            <p:ph idx="1"/>
          </p:nvPr>
        </p:nvSpPr>
        <p:spPr>
          <a:xfrm>
            <a:off x="1403648" y="207531"/>
            <a:ext cx="7695050" cy="77319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66"/>
                </a:solidFill>
              </a:rPr>
              <a:t>Вернисаж семейных творческих работ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66"/>
                </a:solidFill>
              </a:rPr>
              <a:t> «Моё Отечество», посвящённый Году семьи</a:t>
            </a:r>
            <a:endParaRPr lang="ru-RU" sz="2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99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1512168" cy="45943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66"/>
                </a:solidFill>
              </a:rPr>
              <a:t>Ноябрь</a:t>
            </a:r>
            <a:endParaRPr lang="ru-RU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9966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5936" y="1628800"/>
            <a:ext cx="49685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Вернисаж проводится с целью воспитания чувства сопричастности к культурному и историческому наследию своей страны и народа, его базовым национальным ценностям и национальным духовным </a:t>
            </a:r>
            <a:r>
              <a:rPr lang="ru-RU" sz="20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традициям.</a:t>
            </a:r>
            <a:endParaRPr lang="ru-RU" sz="2000" b="1" i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5111">
            <a:off x="3683376" y="4087489"/>
            <a:ext cx="3445177" cy="230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2378">
            <a:off x="386450" y="1467023"/>
            <a:ext cx="3378475" cy="208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755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26986"/>
            <a:ext cx="3516524" cy="2358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5"/>
          <p:cNvSpPr>
            <a:spLocks noGrp="1"/>
          </p:cNvSpPr>
          <p:nvPr>
            <p:ph idx="1"/>
          </p:nvPr>
        </p:nvSpPr>
        <p:spPr>
          <a:xfrm>
            <a:off x="1403648" y="476672"/>
            <a:ext cx="6298570" cy="648072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66"/>
                </a:solidFill>
              </a:rPr>
              <a:t>Городской турнир по шашкам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9966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308304" y="260648"/>
            <a:ext cx="1908720" cy="45943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66"/>
                </a:solidFill>
              </a:rPr>
              <a:t>Ноябрь</a:t>
            </a:r>
            <a:endParaRPr lang="ru-RU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9966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31740" y="1196752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27BBCF"/>
                </a:solidFill>
              </a:rPr>
              <a:t>Городской турнир по шашкам проводится с воспитанниками 6-7 лет с целью пропаганды и популяризации игры в шашки, развития у детей логического мышления, внимания и пространственного воображения.</a:t>
            </a:r>
            <a:endParaRPr lang="ru-RU" b="1" i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27BBCF"/>
              </a:solidFill>
            </a:endParaRPr>
          </a:p>
        </p:txBody>
      </p:sp>
      <p:pic>
        <p:nvPicPr>
          <p:cNvPr id="2050" name="Picture 2" descr="C:\Users\1\Desktop\img-20181012-112950-15394315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3363444" cy="2568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030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68344" y="213938"/>
            <a:ext cx="1291680" cy="57606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Декабрь</a:t>
            </a:r>
            <a:endParaRPr lang="ru-RU" sz="1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539551" y="1556792"/>
            <a:ext cx="8064897" cy="2160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96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</a:rPr>
              <a:t>Декада проводится в целях укрепления здоровья воспитанников, популяризации здорового образа жизни, привлечения дошкольников и их родителей к систематическим занятиям физической культурой и спортом.</a:t>
            </a:r>
            <a:endParaRPr lang="ru-RU" sz="9600" b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FF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5869" y="403549"/>
            <a:ext cx="78514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Декада </a:t>
            </a:r>
            <a:r>
              <a:rPr lang="ru-RU" sz="2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спорта и здоровья, </a:t>
            </a:r>
          </a:p>
          <a:p>
            <a:pPr algn="ctr"/>
            <a:r>
              <a:rPr lang="ru-RU" sz="2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посвящённая Году семьи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52" y="3429000"/>
            <a:ext cx="2266481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418696"/>
            <a:ext cx="2268252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BECEE"/>
              </a:clrFrom>
              <a:clrTo>
                <a:srgbClr val="EBEC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81128"/>
            <a:ext cx="2454710" cy="167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496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1291680" cy="57606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Январь</a:t>
            </a:r>
            <a:endParaRPr lang="ru-RU" sz="1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43551" y="260648"/>
            <a:ext cx="6226119" cy="1403903"/>
          </a:xfrm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ru-RU" sz="2400" b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Городская акция «Мама, папа, книга, я – это дружная семья», посвящённая Году семьи</a:t>
            </a:r>
            <a:r>
              <a:rPr lang="en-US" sz="2400" b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ru-RU" sz="2400" b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3080799" y="1700808"/>
            <a:ext cx="6113102" cy="187220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ru-RU" sz="33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</a:rPr>
              <a:t>Городская акция пройдет с целью возрождения традиций семейного чтения, посредством организации совместного досуга и общения, познавательной и творческой деятельности различных категорий семей.</a:t>
            </a:r>
            <a:endParaRPr lang="ru-RU" sz="2400" b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FF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203392" cy="685800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4" descr="C:\Users\1\Desktop\240a0d7f-93df-5c50-9ed8-5b575404c0e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79" y="2204864"/>
            <a:ext cx="2808312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292" y="4302567"/>
            <a:ext cx="2952808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2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668344" y="116632"/>
            <a:ext cx="129168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Февраль</a:t>
            </a:r>
            <a:endParaRPr lang="ru-RU" sz="1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5"/>
          <p:cNvSpPr>
            <a:spLocks noGrp="1"/>
          </p:cNvSpPr>
          <p:nvPr>
            <p:ph idx="1"/>
          </p:nvPr>
        </p:nvSpPr>
        <p:spPr>
          <a:xfrm>
            <a:off x="1907704" y="260648"/>
            <a:ext cx="6188225" cy="1296144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Неделя науки в детском саду,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посвящённая Дню российской науки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4" name="Объект 5"/>
          <p:cNvSpPr txBox="1">
            <a:spLocks/>
          </p:cNvSpPr>
          <p:nvPr/>
        </p:nvSpPr>
        <p:spPr>
          <a:xfrm>
            <a:off x="1502553" y="1412776"/>
            <a:ext cx="6982544" cy="23762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8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</a:rPr>
              <a:t>Неделя науки пройдет в дошкольных образовательных учреждениях с целью развития у детей познавательной активности, любознательности, стремления к самостоятельному познанию и размышлению. В эти дни в детских садах города будут работать исследовательские лаборатории, в которых юные учёные проведут опыты, наблюдения, изучат свойства воды, магнита, воздуха и другие явления окружающего мира.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3800" b="1" i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FF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72346" cy="68580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6246">
            <a:off x="708090" y="3351272"/>
            <a:ext cx="2711674" cy="1957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29000"/>
            <a:ext cx="2784782" cy="1856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19" y="4869159"/>
            <a:ext cx="2646065" cy="1807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24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596336" y="206951"/>
            <a:ext cx="129168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Февраль - Март</a:t>
            </a:r>
            <a:endParaRPr lang="ru-RU" sz="1800" b="1" dirty="0">
              <a:solidFill>
                <a:srgbClr val="1F497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5"/>
          <p:cNvSpPr>
            <a:spLocks noGrp="1"/>
          </p:cNvSpPr>
          <p:nvPr>
            <p:ph idx="1"/>
          </p:nvPr>
        </p:nvSpPr>
        <p:spPr>
          <a:xfrm>
            <a:off x="1259633" y="332656"/>
            <a:ext cx="6336703" cy="93610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Городской познавательно – игровой проект «Дошкольникам о выборах»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Объект 5"/>
          <p:cNvSpPr txBox="1">
            <a:spLocks/>
          </p:cNvSpPr>
          <p:nvPr/>
        </p:nvSpPr>
        <p:spPr>
          <a:xfrm>
            <a:off x="1370551" y="1412776"/>
            <a:ext cx="6840760" cy="1971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3800" b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FF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FF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1584042"/>
            <a:ext cx="47136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</a:rPr>
              <a:t>Познавательно-игровой проект по гражданско-патриотическому и правовому воспитанию дошкольников направлен на приобретение ими знаний в области избирательного права, призван формировать у детей дошкольного возраста представления о правах и обязанностях человека и гражданина в современном мире.</a:t>
            </a:r>
            <a:endParaRPr lang="ru-RU" b="1" i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4170085" cy="2885699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780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596336" y="206951"/>
            <a:ext cx="129168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Февраль</a:t>
            </a:r>
            <a:endParaRPr lang="ru-RU" sz="1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5"/>
          <p:cNvSpPr>
            <a:spLocks noGrp="1"/>
          </p:cNvSpPr>
          <p:nvPr>
            <p:ph idx="1"/>
          </p:nvPr>
        </p:nvSpPr>
        <p:spPr>
          <a:xfrm>
            <a:off x="1259633" y="332656"/>
            <a:ext cx="6336703" cy="93610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Городская спортивно – патриотическая спартакиада «Твои защитники, Россия»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Объект 5"/>
          <p:cNvSpPr txBox="1">
            <a:spLocks/>
          </p:cNvSpPr>
          <p:nvPr/>
        </p:nvSpPr>
        <p:spPr>
          <a:xfrm>
            <a:off x="1401416" y="1412776"/>
            <a:ext cx="6840760" cy="1971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3800" b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FF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FF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776298"/>
            <a:ext cx="43542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Спартакиада проводится с целью становления основ патриотического сознания у детей дошкольного возраста, формирования у воспитанников чувства патриотизма на основе развития чувства гордости за свою семью, город, страну, укрепления детско-родительских отношений.</a:t>
            </a:r>
            <a:endParaRPr lang="ru-RU" b="1" i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52" y="2492896"/>
            <a:ext cx="3933243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561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487815" y="116632"/>
            <a:ext cx="1656185" cy="45943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Март</a:t>
            </a:r>
            <a:endParaRPr lang="ru-RU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Объект 5"/>
          <p:cNvSpPr>
            <a:spLocks noGrp="1"/>
          </p:cNvSpPr>
          <p:nvPr>
            <p:ph idx="1"/>
          </p:nvPr>
        </p:nvSpPr>
        <p:spPr>
          <a:xfrm>
            <a:off x="1619672" y="431939"/>
            <a:ext cx="6588224" cy="62079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5050"/>
                </a:solidFill>
              </a:rPr>
              <a:t>«Открытый городской фестиваль семейных  театров «Арлекин», посвящённый Году семьи</a:t>
            </a:r>
          </a:p>
        </p:txBody>
      </p:sp>
      <p:sp>
        <p:nvSpPr>
          <p:cNvPr id="6" name="Объект 5"/>
          <p:cNvSpPr txBox="1">
            <a:spLocks/>
          </p:cNvSpPr>
          <p:nvPr/>
        </p:nvSpPr>
        <p:spPr>
          <a:xfrm>
            <a:off x="1115616" y="1084841"/>
            <a:ext cx="7200800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6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Открытый городской фестиваль семейных театров направлен на укрепление отношений в современной семье, используя средства театральной педагогики. Основная идея проведения фестиваля: познакомить родителей и детей не только с миром театра, его прошлым и настоящим, но также с лучшими произведениями детской литературы. Участники фестиваля узнают о разных видах театра: драматическом, театре кукол, теней и других.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i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B9C06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600" b="1" i="1" dirty="0" smtClean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B9C06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30" y="3717032"/>
            <a:ext cx="2790939" cy="1867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6768" flipH="1">
            <a:off x="308918" y="3107264"/>
            <a:ext cx="2618636" cy="1732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956" flipH="1">
            <a:off x="6274345" y="4551169"/>
            <a:ext cx="2358186" cy="1702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76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487815" y="116632"/>
            <a:ext cx="1656185" cy="459432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Март - Декабрь</a:t>
            </a:r>
            <a:endParaRPr lang="ru-RU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Объект 5"/>
          <p:cNvSpPr>
            <a:spLocks noGrp="1"/>
          </p:cNvSpPr>
          <p:nvPr>
            <p:ph idx="1"/>
          </p:nvPr>
        </p:nvSpPr>
        <p:spPr>
          <a:xfrm>
            <a:off x="1619672" y="431939"/>
            <a:ext cx="6588224" cy="62079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5050"/>
                </a:solidFill>
              </a:rPr>
              <a:t>Музыкальный арт-проект «Радуга талантов»</a:t>
            </a:r>
          </a:p>
        </p:txBody>
      </p:sp>
      <p:sp>
        <p:nvSpPr>
          <p:cNvPr id="6" name="Объект 5"/>
          <p:cNvSpPr txBox="1">
            <a:spLocks/>
          </p:cNvSpPr>
          <p:nvPr/>
        </p:nvSpPr>
        <p:spPr>
          <a:xfrm>
            <a:off x="2948639" y="1196752"/>
            <a:ext cx="6228184" cy="338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Целью Арт-проекта является выявление и поддержка талантливых и одарённых детей. В рамках проекта пройдут многожанровые конкурсы и фестивали детского вокального, музыкального и хореографического творчества.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- </a:t>
            </a:r>
            <a:r>
              <a:rPr lang="ru-RU" sz="16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городской </a:t>
            </a:r>
            <a:r>
              <a:rPr lang="ru-RU" sz="16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конкурс «Музыка весны», посвящённый Международному женскому дню 8 марта;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- </a:t>
            </a:r>
            <a:r>
              <a:rPr lang="ru-RU" sz="16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городской </a:t>
            </a:r>
            <a:r>
              <a:rPr lang="ru-RU" sz="16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фестиваль «Мир начинается с детства», посвящённый </a:t>
            </a:r>
            <a:r>
              <a:rPr lang="ru-RU" sz="1600" b="1" i="1" dirty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М</a:t>
            </a:r>
            <a:r>
              <a:rPr lang="ru-RU" sz="16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еждународному дню защиты детей;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- </a:t>
            </a:r>
            <a:r>
              <a:rPr lang="ru-RU" sz="16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городской </a:t>
            </a:r>
            <a:r>
              <a:rPr lang="ru-RU" sz="16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детский фольклорный конкурс «Народные истоки»;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- </a:t>
            </a:r>
            <a:r>
              <a:rPr lang="ru-RU" sz="16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городской </a:t>
            </a:r>
            <a:r>
              <a:rPr lang="ru-RU" sz="16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конкурс детского хореографического творчества «Танцевальный серпантин». </a:t>
            </a:r>
            <a:endParaRPr lang="ru-RU" sz="1600" b="1" i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B9C06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94467"/>
            <a:ext cx="2592288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C:\Users\1\Desktop\b58eab481a3dc10be425de8df4f7cd7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21087"/>
            <a:ext cx="2497581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8104" y="4653136"/>
            <a:ext cx="2520280" cy="1728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34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487815" y="116632"/>
            <a:ext cx="1656185" cy="45943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Март </a:t>
            </a:r>
            <a:endParaRPr lang="ru-RU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Объект 5"/>
          <p:cNvSpPr>
            <a:spLocks noGrp="1"/>
          </p:cNvSpPr>
          <p:nvPr>
            <p:ph idx="1"/>
          </p:nvPr>
        </p:nvSpPr>
        <p:spPr>
          <a:xfrm>
            <a:off x="323528" y="332656"/>
            <a:ext cx="6588224" cy="62079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5050"/>
                </a:solidFill>
              </a:rPr>
              <a:t>Городской турнир по лыжному биатлону</a:t>
            </a:r>
          </a:p>
        </p:txBody>
      </p:sp>
      <p:sp>
        <p:nvSpPr>
          <p:cNvPr id="6" name="Объект 5"/>
          <p:cNvSpPr txBox="1">
            <a:spLocks/>
          </p:cNvSpPr>
          <p:nvPr/>
        </p:nvSpPr>
        <p:spPr>
          <a:xfrm>
            <a:off x="2921465" y="1268760"/>
            <a:ext cx="5963383" cy="2160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i="1" dirty="0" smtClean="0">
                <a:ln w="12700">
                  <a:solidFill>
                    <a:srgbClr val="465E9C">
                      <a:satMod val="155000"/>
                    </a:srgbClr>
                  </a:solidFill>
                  <a:prstDash val="solid"/>
                </a:ln>
                <a:solidFill>
                  <a:srgbClr val="1B9C06"/>
                </a:solidFill>
              </a:rPr>
              <a:t>Турнир по лыжному биатлону пройдёт среди воспитанников 6-7 лет с целью привлечения дошкольников к регулярным занятиям лыжным спортом, всестороннему физическому развитию                     и формированию таких физических качеств как выносливость, сила, быстрота.</a:t>
            </a:r>
            <a:endParaRPr lang="ru-RU" sz="2000" b="1" i="1" dirty="0">
              <a:ln w="12700">
                <a:solidFill>
                  <a:srgbClr val="465E9C">
                    <a:satMod val="155000"/>
                  </a:srgbClr>
                </a:solidFill>
                <a:prstDash val="solid"/>
              </a:ln>
              <a:solidFill>
                <a:srgbClr val="1B9C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79" y="1331993"/>
            <a:ext cx="2304256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1\Desktop\1648594734_64-sportishka-com-p-detskie-gornie-lizhi-sport-krasivie-foto-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717032"/>
            <a:ext cx="3775075" cy="252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78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5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3022</TotalTime>
  <Words>1505</Words>
  <Application>Microsoft Office PowerPoint</Application>
  <PresentationFormat>Экран (4:3)</PresentationFormat>
  <Paragraphs>125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28</vt:i4>
      </vt:variant>
    </vt:vector>
  </HeadingPairs>
  <TitlesOfParts>
    <vt:vector size="42" baseType="lpstr">
      <vt:lpstr>Тема Office</vt:lpstr>
      <vt:lpstr>1_Тема Office</vt:lpstr>
      <vt:lpstr>2_Тема Office</vt:lpstr>
      <vt:lpstr>3_Тема Office</vt:lpstr>
      <vt:lpstr>5_Тема Office</vt:lpstr>
      <vt:lpstr>6_Тема Office</vt:lpstr>
      <vt:lpstr>7_Тема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4_Тема Office</vt:lpstr>
      <vt:lpstr>Управление дошкольного образования  администрации города Тамбова Тамбовской области   Детский  календарь событий                 </vt:lpstr>
      <vt:lpstr>Презентация PowerPoint</vt:lpstr>
      <vt:lpstr>Январь</vt:lpstr>
      <vt:lpstr>Презентация PowerPoint</vt:lpstr>
      <vt:lpstr>Презентация PowerPoint</vt:lpstr>
      <vt:lpstr>Презентация PowerPoint</vt:lpstr>
      <vt:lpstr>Март</vt:lpstr>
      <vt:lpstr>Март - Декабрь</vt:lpstr>
      <vt:lpstr>Март </vt:lpstr>
      <vt:lpstr>Март </vt:lpstr>
      <vt:lpstr>Апрель</vt:lpstr>
      <vt:lpstr>Апрель</vt:lpstr>
      <vt:lpstr>Май</vt:lpstr>
      <vt:lpstr>Май</vt:lpstr>
      <vt:lpstr>Июнь</vt:lpstr>
      <vt:lpstr>Июнь</vt:lpstr>
      <vt:lpstr>Июнь</vt:lpstr>
      <vt:lpstr>Июль</vt:lpstr>
      <vt:lpstr>Июль</vt:lpstr>
      <vt:lpstr>Июль</vt:lpstr>
      <vt:lpstr>Август</vt:lpstr>
      <vt:lpstr>Август</vt:lpstr>
      <vt:lpstr>Сентябрь</vt:lpstr>
      <vt:lpstr>Октябрь</vt:lpstr>
      <vt:lpstr>Ноябрь</vt:lpstr>
      <vt:lpstr>Ноябрь</vt:lpstr>
      <vt:lpstr>Ноябрь</vt:lpstr>
      <vt:lpstr>Декабрь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дошкольного образования администрации города Тамбова Тамбовской области</dc:title>
  <dc:creator>1</dc:creator>
  <cp:lastModifiedBy>1</cp:lastModifiedBy>
  <cp:revision>281</cp:revision>
  <dcterms:created xsi:type="dcterms:W3CDTF">2021-11-25T12:01:24Z</dcterms:created>
  <dcterms:modified xsi:type="dcterms:W3CDTF">2024-01-19T10:51:20Z</dcterms:modified>
</cp:coreProperties>
</file>