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57" r:id="rId2"/>
    <p:sldId id="258" r:id="rId3"/>
    <p:sldId id="265" r:id="rId4"/>
    <p:sldId id="260" r:id="rId5"/>
    <p:sldId id="261" r:id="rId6"/>
    <p:sldId id="262" r:id="rId7"/>
    <p:sldId id="263" r:id="rId8"/>
    <p:sldId id="259" r:id="rId9"/>
    <p:sldId id="264" r:id="rId10"/>
    <p:sldId id="266" r:id="rId11"/>
    <p:sldId id="267" r:id="rId12"/>
    <p:sldId id="268" r:id="rId13"/>
    <p:sldId id="269" r:id="rId14"/>
    <p:sldId id="277" r:id="rId15"/>
    <p:sldId id="278" r:id="rId16"/>
    <p:sldId id="271" r:id="rId17"/>
    <p:sldId id="272" r:id="rId18"/>
    <p:sldId id="273" r:id="rId19"/>
    <p:sldId id="276" r:id="rId20"/>
    <p:sldId id="281" r:id="rId21"/>
    <p:sldId id="282" r:id="rId22"/>
    <p:sldId id="283" r:id="rId23"/>
    <p:sldId id="280" r:id="rId24"/>
    <p:sldId id="279" r:id="rId25"/>
    <p:sldId id="284" r:id="rId26"/>
    <p:sldId id="287" r:id="rId27"/>
    <p:sldId id="286" r:id="rId28"/>
    <p:sldId id="274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УРОВНИ ЗНАНИЙ ДЕТЕЙ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216149097948715"/>
          <c:y val="0.23608210382896141"/>
          <c:w val="0.40729905134003774"/>
          <c:h val="0.733138292412068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ЗНАНИЙ ДЕТЕЙ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AD-4380-81C6-EB2A2D4DEDC9}"/>
                </c:ext>
              </c:extLst>
            </c:dLbl>
            <c:dLbl>
              <c:idx val="1"/>
              <c:layout>
                <c:manualLayout>
                  <c:x val="-3.2921580277329391E-3"/>
                  <c:y val="-6.5184728949112133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AD-4380-81C6-EB2A2D4DEDC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AD-4380-81C6-EB2A2D4DED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0.66000000000000092</c:v>
                </c:pt>
                <c:pt idx="2">
                  <c:v>0.34000000000000047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D-4380-81C6-EB2A2D4DE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554603792299453"/>
          <c:y val="0.23608210382896141"/>
          <c:w val="0.40545098047057787"/>
          <c:h val="0.75206612727119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УМЕНИЙ ДЕТЕЙ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0.13</c:v>
                </c:pt>
                <c:pt idx="1">
                  <c:v>0.87000000000000066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B-43DD-9D5E-9CB8BFFAC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283793539252837"/>
          <c:y val="0.1886750282296068"/>
          <c:w val="0.39910181855995053"/>
          <c:h val="0.744990061311906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УМЕНИЙ ДЕТЕЙ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9-4C2D-B724-D67CAF94C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857092863741986"/>
          <c:y val="0.2586354601192643"/>
          <c:w val="0.39715957493610848"/>
          <c:h val="0.741364539880735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ЗНАНИЙ ДЕТЕЙ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0-4EB4-92BA-053202320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C3FC5-EDFC-4958-90B1-07E676A60A3B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F43B-2594-4F9F-975E-E51B74A1B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5F43B-2594-4F9F-975E-E51B74A1B6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5F43B-2594-4F9F-975E-E51B74A1B68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5F43B-2594-4F9F-975E-E51B74A1B68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5F43B-2594-4F9F-975E-E51B74A1B68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53536"/>
            <a:ext cx="3757610" cy="11752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«Забота о здоровье детей – важнейший труд воспитателя»</a:t>
            </a:r>
            <a:b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В.А.Сухомлинский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Тема:</a:t>
            </a:r>
          </a:p>
          <a:p>
            <a:pPr algn="ctr">
              <a:buNone/>
            </a:pPr>
            <a:r>
              <a:rPr lang="ru-RU" sz="3200" dirty="0"/>
              <a:t>«Приобщение дошкольников </a:t>
            </a:r>
          </a:p>
          <a:p>
            <a:pPr algn="ctr">
              <a:buNone/>
            </a:pPr>
            <a:r>
              <a:rPr lang="ru-RU" sz="3200" dirty="0"/>
              <a:t>к здоровому образу жизни»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Творческое название:</a:t>
            </a:r>
          </a:p>
          <a:p>
            <a:pPr algn="ctr">
              <a:buNone/>
            </a:pPr>
            <a:r>
              <a:rPr lang="ru-RU" sz="2800" i="1" dirty="0"/>
              <a:t>«Если хочешь быть здоров…..»</a:t>
            </a:r>
          </a:p>
          <a:p>
            <a:pPr algn="ctr">
              <a:buNone/>
            </a:pPr>
            <a:endParaRPr lang="ru-RU" sz="2800" i="1" dirty="0"/>
          </a:p>
          <a:p>
            <a:pPr algn="r">
              <a:buNone/>
            </a:pPr>
            <a:r>
              <a:rPr lang="ru-RU" sz="1800" i="1" dirty="0"/>
              <a:t>Выполнила Евсикова  М.В., </a:t>
            </a:r>
          </a:p>
          <a:p>
            <a:pPr algn="r">
              <a:buNone/>
            </a:pPr>
            <a:r>
              <a:rPr lang="ru-RU" sz="1800" i="1" dirty="0"/>
              <a:t>воспитатель МДОУ  </a:t>
            </a:r>
          </a:p>
          <a:p>
            <a:pPr algn="r">
              <a:buNone/>
            </a:pPr>
            <a:r>
              <a:rPr lang="ru-RU" sz="1800" i="1" dirty="0"/>
              <a:t>«Детский сад №43 «Яблонька» </a:t>
            </a:r>
          </a:p>
          <a:p>
            <a:pPr algn="r">
              <a:buNone/>
            </a:pPr>
            <a:r>
              <a:rPr lang="ru-RU" sz="1800" i="1" dirty="0"/>
              <a:t>города Тамбова, 2021г</a:t>
            </a:r>
            <a:r>
              <a:rPr lang="ru-RU" sz="1050" i="1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ДИДАКТИЧЕСКИЕ 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5721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Расширить знания детей о полезности сна, правилах личной гигиены, правильном питании, важности физических упражнений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Приобщить детей к использованию правил личной гигиены в детском саду и дома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Способствовать творческому освоению детьми основных движений (ходьба, прыжки, лазание, и т.д.) и воспитывать двигательную самостоятельность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Формировать чувство ответственности за свое здоровье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Установить тесную взаимосвязь с родителями для достижения единомыслия  по данной проблеме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МЕТОДИЧЕСКИЕ 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28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endParaRPr lang="ru-RU" sz="32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8000" dirty="0">
                <a:solidFill>
                  <a:schemeClr val="tx2"/>
                </a:solidFill>
              </a:rPr>
              <a:t>Проанализировать педагогическую, медицинскую, методическую  литературу, периодические издания и нормативные документы по проблеме исследования</a:t>
            </a:r>
          </a:p>
          <a:p>
            <a:pPr>
              <a:buNone/>
            </a:pPr>
            <a:endParaRPr lang="ru-RU" sz="8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8000" dirty="0">
                <a:solidFill>
                  <a:schemeClr val="tx2"/>
                </a:solidFill>
              </a:rPr>
              <a:t>Изучить передовой педагогический опыт по теме исследования</a:t>
            </a:r>
          </a:p>
          <a:p>
            <a:pPr>
              <a:buNone/>
            </a:pPr>
            <a:endParaRPr lang="ru-RU" sz="8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8000" dirty="0">
                <a:solidFill>
                  <a:schemeClr val="tx2"/>
                </a:solidFill>
              </a:rPr>
              <a:t>Разработать дидактические материалы</a:t>
            </a:r>
          </a:p>
          <a:p>
            <a:pPr>
              <a:buNone/>
            </a:pPr>
            <a:endParaRPr lang="ru-RU" sz="8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8000" dirty="0">
                <a:solidFill>
                  <a:schemeClr val="tx2"/>
                </a:solidFill>
              </a:rPr>
              <a:t>Разработать диагностический инструментарий для  выявления уровня детьми практического и теоретического материала в рамках проекта</a:t>
            </a:r>
          </a:p>
          <a:p>
            <a:pPr>
              <a:buNone/>
            </a:pPr>
            <a:endParaRPr lang="ru-RU" sz="8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8000" dirty="0">
                <a:solidFill>
                  <a:schemeClr val="tx2"/>
                </a:solidFill>
              </a:rPr>
              <a:t>Разработать методические рекомендации для  воспитателей и родителей</a:t>
            </a:r>
          </a:p>
          <a:p>
            <a:pPr>
              <a:buFont typeface="Wingdings" pitchFamily="2" charset="2"/>
              <a:buChar char="q"/>
            </a:pPr>
            <a:endParaRPr lang="ru-RU" sz="8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8000" dirty="0">
                <a:solidFill>
                  <a:schemeClr val="tx2"/>
                </a:solidFill>
              </a:rPr>
              <a:t>Организовать проектную и исследовательскую деятельность детей</a:t>
            </a:r>
          </a:p>
          <a:p>
            <a:pPr>
              <a:buNone/>
            </a:pPr>
            <a:endParaRPr lang="ru-RU" sz="8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8000" dirty="0">
                <a:solidFill>
                  <a:schemeClr val="tx2"/>
                </a:solidFill>
              </a:rPr>
              <a:t>Подвести  итог проектной деятельности</a:t>
            </a:r>
          </a:p>
          <a:p>
            <a:pPr>
              <a:buNone/>
            </a:pPr>
            <a:endParaRPr lang="ru-RU" sz="8000" dirty="0">
              <a:solidFill>
                <a:schemeClr val="tx2"/>
              </a:solidFill>
            </a:endParaRPr>
          </a:p>
          <a:p>
            <a:endParaRPr lang="ru-RU" sz="8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ОСНОВНЫЕ ОЖИДАЕМЫЕ РЕЗУЛЬТАТЫ: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Расширение знаний детей о полезности сна, правилах личной гигиены, важности физических упражнений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Использование детьми правил личной гигиены в детском саду и дома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Самостоятельное творческое  использование детьми основных движений в свободной деятельности в детском саду и дома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Отражение впечатлений детей в продуктивной деятельности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Установление тесной взаимосвязи с родителями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Высокие результаты диагностического обследования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Выпуск рекомендаций для родителей и воспитателей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ЭТАПЫ ПРОЕКТА: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052601"/>
              </p:ext>
            </p:extLst>
          </p:nvPr>
        </p:nvGraphicFramePr>
        <p:xfrm>
          <a:off x="457200" y="1142984"/>
          <a:ext cx="8215837" cy="562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r>
                        <a:rPr lang="ru-RU" dirty="0"/>
                        <a:t>Этапы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  <a:p>
                      <a:pPr algn="ctr"/>
                      <a:r>
                        <a:rPr lang="ru-RU" dirty="0"/>
                        <a:t>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 лица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8">
                <a:tc rowSpan="3">
                  <a:txBody>
                    <a:bodyPr/>
                    <a:lstStyle/>
                    <a:p>
                      <a:r>
                        <a:rPr lang="ru-RU" dirty="0" err="1"/>
                        <a:t>Подготови</a:t>
                      </a:r>
                      <a:r>
                        <a:rPr lang="ru-RU" dirty="0"/>
                        <a:t>-</a:t>
                      </a:r>
                    </a:p>
                    <a:p>
                      <a:r>
                        <a:rPr lang="ru-RU" dirty="0"/>
                        <a:t>тельный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Изучение литературы по теме проекта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неделя сентября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600" baseline="0" dirty="0"/>
                        <a:t>Евсикова  М.В.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Составление проекта (плана, диагностического инструментария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неделя сентября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Беседа</a:t>
                      </a:r>
                      <a:r>
                        <a:rPr lang="ru-RU" sz="1600" baseline="0" dirty="0"/>
                        <a:t> с родителями о содержании проекта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неделя сентября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/>
                        <a:t>Основной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Реализация проекта: </a:t>
                      </a:r>
                      <a:r>
                        <a:rPr lang="ru-RU" sz="1600" b="1" i="1" dirty="0"/>
                        <a:t>«Приобщение</a:t>
                      </a:r>
                      <a:r>
                        <a:rPr lang="ru-RU" sz="1600" b="1" i="1" baseline="0" dirty="0"/>
                        <a:t> дошкольников к здоровому образу жизни»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неделя сентября-3 неделя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Евсикова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 М.В., </a:t>
                      </a:r>
                    </a:p>
                    <a:p>
                      <a:r>
                        <a:rPr lang="ru-RU" sz="1600" dirty="0"/>
                        <a:t>Комова Н.В.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Заключи-</a:t>
                      </a:r>
                    </a:p>
                    <a:p>
                      <a:r>
                        <a:rPr lang="ru-RU" dirty="0"/>
                        <a:t>тельный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Обобщение результатов работы. Анализ деятельности.</a:t>
                      </a:r>
                    </a:p>
                    <a:p>
                      <a:r>
                        <a:rPr lang="ru-RU" sz="1600" dirty="0"/>
                        <a:t>Беседа</a:t>
                      </a:r>
                      <a:r>
                        <a:rPr lang="ru-RU" sz="1600" baseline="0" dirty="0"/>
                        <a:t> с родителями о результатах проекта.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4-5 неделя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Евсикова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 М.В.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78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ПЕРСПЕКТИВНОЕ ПЛАНИРОВАНИЕ ПО РЕАЛИЗАЦИИ ОСНОВНОГО ЭТАПА ПРОЕКТА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321432"/>
              </p:ext>
            </p:extLst>
          </p:nvPr>
        </p:nvGraphicFramePr>
        <p:xfrm>
          <a:off x="251520" y="939783"/>
          <a:ext cx="8537485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3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080"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Неделя, </a:t>
                      </a:r>
                    </a:p>
                    <a:p>
                      <a:r>
                        <a:rPr lang="ru-RU" sz="1600" dirty="0"/>
                        <a:t>месяц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Тема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Содержание работы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Работа с детьми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Работа с родителями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Работа с воспитателем</a:t>
                      </a:r>
                      <a:r>
                        <a:rPr lang="ru-RU" sz="1100" baseline="0" dirty="0"/>
                        <a:t> по физкультурно-оздоровительной работе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89">
                <a:tc>
                  <a:txBody>
                    <a:bodyPr/>
                    <a:lstStyle/>
                    <a:p>
                      <a:r>
                        <a:rPr lang="ru-RU" sz="1400" dirty="0"/>
                        <a:t>3 неделя</a:t>
                      </a:r>
                    </a:p>
                    <a:p>
                      <a:r>
                        <a:rPr lang="ru-RU" sz="1400" dirty="0"/>
                        <a:t>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Диагностическое обследование детей по теме проекта.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Анкетирование «Приобщение детей к здоровому образу жизни»».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Совместный анализ анкетирования</a:t>
                      </a:r>
                      <a:r>
                        <a:rPr lang="ru-RU" sz="1200" baseline="0" dirty="0"/>
                        <a:t> родителей.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045">
                <a:tc>
                  <a:txBody>
                    <a:bodyPr/>
                    <a:lstStyle/>
                    <a:p>
                      <a:r>
                        <a:rPr lang="ru-RU" sz="1400" dirty="0"/>
                        <a:t>4 неделя </a:t>
                      </a:r>
                    </a:p>
                    <a:p>
                      <a:r>
                        <a:rPr lang="ru-RU" sz="1400" dirty="0"/>
                        <a:t>сентября-</a:t>
                      </a:r>
                    </a:p>
                    <a:p>
                      <a:r>
                        <a:rPr lang="ru-RU" sz="1400" dirty="0"/>
                        <a:t>2 неделя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Уход за собой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Занятие по ознакомлению с окружающим миром</a:t>
                      </a:r>
                      <a:r>
                        <a:rPr lang="ru-RU" sz="1200" baseline="0" dirty="0"/>
                        <a:t> «Солнце, воздух и вода – наши верные друзья».</a:t>
                      </a:r>
                    </a:p>
                    <a:p>
                      <a:r>
                        <a:rPr lang="ru-RU" sz="1200" dirty="0"/>
                        <a:t>Беседа</a:t>
                      </a:r>
                      <a:r>
                        <a:rPr lang="ru-RU" sz="1200" baseline="0" dirty="0"/>
                        <a:t> по прочтении произведений К.И.Чуковского и «Мойдодыр» и «Доктор Айболит».</a:t>
                      </a:r>
                      <a:endParaRPr lang="ru-RU" sz="1200" dirty="0"/>
                    </a:p>
                    <a:p>
                      <a:r>
                        <a:rPr lang="ru-RU" sz="1200" dirty="0" err="1"/>
                        <a:t>Фотогалерея</a:t>
                      </a:r>
                      <a:r>
                        <a:rPr lang="ru-RU" sz="1200" baseline="0" dirty="0"/>
                        <a:t> «Уход за собой в детском саду».</a:t>
                      </a:r>
                    </a:p>
                    <a:p>
                      <a:r>
                        <a:rPr lang="ru-RU" sz="1200" baseline="0" dirty="0"/>
                        <a:t>Экскурсия в </a:t>
                      </a:r>
                      <a:r>
                        <a:rPr lang="ru-RU" sz="1200" baseline="0" dirty="0" err="1"/>
                        <a:t>мед.кабинет</a:t>
                      </a:r>
                      <a:r>
                        <a:rPr lang="ru-RU" sz="1200" baseline="0" dirty="0"/>
                        <a:t>.</a:t>
                      </a:r>
                    </a:p>
                    <a:p>
                      <a:r>
                        <a:rPr lang="ru-RU" sz="1200" baseline="0" dirty="0"/>
                        <a:t>Сюжетно-ролевые игры «Доктор Айболит», «Я – парикмахер».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Выпуск папки-передвижки</a:t>
                      </a:r>
                      <a:r>
                        <a:rPr lang="ru-RU" sz="1200" baseline="0" dirty="0"/>
                        <a:t> «Правила личной гигиены дошкольника».</a:t>
                      </a:r>
                    </a:p>
                    <a:p>
                      <a:r>
                        <a:rPr lang="ru-RU" sz="1200" baseline="0" dirty="0"/>
                        <a:t>Выступление на групповом родительском собрании по теме:«Физиологические особенности детей 4-5 лет».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6594">
                <a:tc>
                  <a:txBody>
                    <a:bodyPr/>
                    <a:lstStyle/>
                    <a:p>
                      <a:r>
                        <a:rPr lang="ru-RU" sz="1400" dirty="0"/>
                        <a:t>3 неделя</a:t>
                      </a:r>
                    </a:p>
                    <a:p>
                      <a:r>
                        <a:rPr lang="ru-RU" sz="1400" dirty="0"/>
                        <a:t> октября-</a:t>
                      </a:r>
                    </a:p>
                    <a:p>
                      <a:r>
                        <a:rPr lang="ru-RU" sz="1400" dirty="0"/>
                        <a:t>5 неделя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Правильное 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Беседа о полезных</a:t>
                      </a:r>
                      <a:r>
                        <a:rPr lang="ru-RU" sz="1200" baseline="0" dirty="0"/>
                        <a:t> и вредных продуктах.</a:t>
                      </a:r>
                    </a:p>
                    <a:p>
                      <a:r>
                        <a:rPr lang="ru-RU" sz="1200" baseline="0" dirty="0"/>
                        <a:t>Занятие по </a:t>
                      </a:r>
                      <a:r>
                        <a:rPr lang="ru-RU" sz="1200" baseline="0" dirty="0" err="1"/>
                        <a:t>изодеятельности</a:t>
                      </a:r>
                      <a:r>
                        <a:rPr lang="ru-RU" sz="1200" baseline="0" dirty="0"/>
                        <a:t> и выставка рисунков «Полезные и вредные продукты».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Беседа</a:t>
                      </a:r>
                      <a:r>
                        <a:rPr lang="ru-RU" sz="1200" baseline="0" dirty="0"/>
                        <a:t> по прочтении произведения К.И.Чуковского «</a:t>
                      </a:r>
                      <a:r>
                        <a:rPr lang="ru-RU" sz="1200" baseline="0" dirty="0" err="1"/>
                        <a:t>Федорино</a:t>
                      </a:r>
                      <a:r>
                        <a:rPr lang="ru-RU" sz="1200" baseline="0" dirty="0"/>
                        <a:t> горе».</a:t>
                      </a:r>
                    </a:p>
                    <a:p>
                      <a:r>
                        <a:rPr lang="ru-RU" sz="1200" dirty="0"/>
                        <a:t>Экскурсия на пищеблок.</a:t>
                      </a:r>
                    </a:p>
                    <a:p>
                      <a:r>
                        <a:rPr lang="ru-RU" sz="1200" dirty="0"/>
                        <a:t>Сюжетно-ролевая игра «Я</a:t>
                      </a:r>
                      <a:r>
                        <a:rPr lang="ru-RU" sz="1200" baseline="0" dirty="0"/>
                        <a:t> повар», «</a:t>
                      </a:r>
                      <a:r>
                        <a:rPr lang="ru-RU" sz="1200" baseline="0" dirty="0" err="1"/>
                        <a:t>Я-покупатель</a:t>
                      </a:r>
                      <a:r>
                        <a:rPr lang="ru-RU" sz="1200" baseline="0" dirty="0"/>
                        <a:t>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Круглый стол «Запрещенные</a:t>
                      </a:r>
                      <a:r>
                        <a:rPr lang="ru-RU" sz="1200" baseline="0" dirty="0"/>
                        <a:t> блюда».</a:t>
                      </a:r>
                    </a:p>
                    <a:p>
                      <a:r>
                        <a:rPr lang="ru-RU" sz="1200" baseline="0" dirty="0"/>
                        <a:t>Индивидуальная консультация (по запросу) на тему: «Организация питания в детском саду»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2"/>
          <a:ext cx="8858280" cy="652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05"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Неделя, </a:t>
                      </a:r>
                    </a:p>
                    <a:p>
                      <a:r>
                        <a:rPr lang="ru-RU" sz="1600" dirty="0"/>
                        <a:t>месяц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Тема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Содержание работы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Работа с детьми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Работа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Работа с воспитателем</a:t>
                      </a:r>
                      <a:r>
                        <a:rPr lang="ru-RU" sz="1400" baseline="0" dirty="0"/>
                        <a:t> по физкультурно-оздоровительной работе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39">
                <a:tc>
                  <a:txBody>
                    <a:bodyPr/>
                    <a:lstStyle/>
                    <a:p>
                      <a:r>
                        <a:rPr lang="ru-RU" sz="1400" dirty="0"/>
                        <a:t>1 неделя ноября-</a:t>
                      </a:r>
                    </a:p>
                    <a:p>
                      <a:r>
                        <a:rPr lang="ru-RU" sz="1400" dirty="0"/>
                        <a:t>3 неделя ноября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Физическая</a:t>
                      </a:r>
                      <a:r>
                        <a:rPr lang="ru-RU" sz="1400" baseline="0" dirty="0"/>
                        <a:t> активность и </a:t>
                      </a:r>
                      <a:r>
                        <a:rPr lang="ru-RU" sz="1400" baseline="0" dirty="0" err="1"/>
                        <a:t>здоровьесбе</a:t>
                      </a:r>
                      <a:r>
                        <a:rPr lang="ru-RU" sz="1400" baseline="0" dirty="0"/>
                        <a:t>-</a:t>
                      </a:r>
                    </a:p>
                    <a:p>
                      <a:r>
                        <a:rPr lang="ru-RU" sz="1400" baseline="0" dirty="0" err="1"/>
                        <a:t>регающие</a:t>
                      </a:r>
                      <a:r>
                        <a:rPr lang="ru-RU" sz="1400" baseline="0" dirty="0"/>
                        <a:t> технологии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Занятие по</a:t>
                      </a:r>
                      <a:r>
                        <a:rPr lang="ru-RU" sz="1400" baseline="0" dirty="0"/>
                        <a:t> развитию речи «Наш режим дня».</a:t>
                      </a:r>
                    </a:p>
                    <a:p>
                      <a:r>
                        <a:rPr lang="ru-RU" sz="1400" baseline="0" dirty="0"/>
                        <a:t>Подвижные игры «Волшебные превращения», «Фигуры», «Король».</a:t>
                      </a:r>
                    </a:p>
                    <a:p>
                      <a:r>
                        <a:rPr lang="ru-RU" sz="1400" baseline="0" dirty="0"/>
                        <a:t>Заучивание стихотворений о режиме дня.</a:t>
                      </a:r>
                    </a:p>
                    <a:p>
                      <a:r>
                        <a:rPr lang="ru-RU" sz="1400" baseline="0" dirty="0" err="1"/>
                        <a:t>Фотогалерея</a:t>
                      </a:r>
                      <a:r>
                        <a:rPr lang="ru-RU" sz="1400" baseline="0" dirty="0"/>
                        <a:t> «</a:t>
                      </a:r>
                      <a:r>
                        <a:rPr lang="ru-RU" sz="1400" baseline="0" dirty="0" err="1"/>
                        <a:t>Здоровьесберегающие</a:t>
                      </a:r>
                      <a:r>
                        <a:rPr lang="ru-RU" sz="1400" baseline="0" dirty="0"/>
                        <a:t> технологии».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Выпуск</a:t>
                      </a:r>
                      <a:r>
                        <a:rPr lang="ru-RU" sz="1400" baseline="0" dirty="0"/>
                        <a:t> папки-передвижки «Здоровье в порядке-спасибо зарядке!».</a:t>
                      </a:r>
                    </a:p>
                    <a:p>
                      <a:r>
                        <a:rPr lang="ru-RU" sz="1400" baseline="0" dirty="0"/>
                        <a:t>Показ занятий на «Неделе открытых дверей».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Проведение тематического дня «Если</a:t>
                      </a:r>
                      <a:r>
                        <a:rPr lang="ru-RU" sz="1400" baseline="0" dirty="0"/>
                        <a:t> хочешь быть здоров…».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Оздоровительный</a:t>
                      </a:r>
                      <a:r>
                        <a:rPr lang="ru-RU" sz="1400" baseline="0" dirty="0"/>
                        <a:t> досуг «Я здоровье берегу – сам себе я помогу!».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15">
                <a:tc>
                  <a:txBody>
                    <a:bodyPr/>
                    <a:lstStyle/>
                    <a:p>
                      <a:r>
                        <a:rPr lang="ru-RU" sz="1400" dirty="0"/>
                        <a:t>4 неделя ноября-</a:t>
                      </a:r>
                    </a:p>
                    <a:p>
                      <a:r>
                        <a:rPr lang="ru-RU" sz="1400" dirty="0"/>
                        <a:t>2 неделя декабря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Здоровый сон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Проведение беседы</a:t>
                      </a:r>
                      <a:r>
                        <a:rPr lang="ru-RU" sz="1400" baseline="0" dirty="0"/>
                        <a:t> «Здоровый сон - как важен он!».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Занятие по подготовке к обучению письму и выставка аппликаций «Кроватка».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Выпуск</a:t>
                      </a:r>
                      <a:r>
                        <a:rPr lang="ru-RU" sz="1400" baseline="0" dirty="0"/>
                        <a:t> папки-передвижки «Сон дошкольника».</a:t>
                      </a:r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Вечер</a:t>
                      </a:r>
                      <a:r>
                        <a:rPr lang="ru-RU" sz="1400" baseline="0" dirty="0"/>
                        <a:t> вопросов и ответов</a:t>
                      </a:r>
                      <a:r>
                        <a:rPr lang="ru-RU" sz="1400" dirty="0"/>
                        <a:t> «О</a:t>
                      </a:r>
                      <a:r>
                        <a:rPr lang="ru-RU" sz="1400" baseline="0" dirty="0"/>
                        <a:t> здоровье всерьез»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354">
                <a:tc>
                  <a:txBody>
                    <a:bodyPr/>
                    <a:lstStyle/>
                    <a:p>
                      <a:r>
                        <a:rPr lang="ru-RU" sz="1400" dirty="0"/>
                        <a:t>3 неделя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Диагностическое обследование детей по теме проекта.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Анкетирование «Мое мнение о результатах проекта»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Совместный анализ анкетирования</a:t>
                      </a:r>
                      <a:r>
                        <a:rPr lang="ru-RU" sz="1400" baseline="0" dirty="0"/>
                        <a:t> родителей.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38" y="-73152"/>
            <a:ext cx="8229600" cy="128588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ДИАГНОСТИЧЕСКИЙ ИНСТРУМЕНТАРИЙ ДЛЯ ВЫЯВЛЕНИЯ УРОВНЯ УСВОЕНИЯ ДЕТЬМИ ПРАКТИЧЕСКОГО И ТЕОРЕТИЧЕСКОГО МАТЕРИАЛА ПРЕДЛАГАЕМОГО В РАМКАХ ПРОЕКТА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071561"/>
          <a:ext cx="8858312" cy="578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9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Вопросы</a:t>
                      </a:r>
                      <a:r>
                        <a:rPr lang="ru-RU" sz="1600" baseline="0" dirty="0"/>
                        <a:t> для оценки знаний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Основные</a:t>
                      </a:r>
                      <a:r>
                        <a:rPr lang="ru-RU" sz="1600" baseline="0" dirty="0"/>
                        <a:t> виды умений</a:t>
                      </a:r>
                      <a:r>
                        <a:rPr lang="ru-RU" sz="1600" dirty="0"/>
                        <a:t> для оценки сформированности</a:t>
                      </a:r>
                      <a:r>
                        <a:rPr lang="ru-RU" sz="1600" baseline="0" dirty="0"/>
                        <a:t> навыка детей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30">
                <a:tc>
                  <a:txBody>
                    <a:bodyPr/>
                    <a:lstStyle/>
                    <a:p>
                      <a:r>
                        <a:rPr lang="ru-RU" sz="1200" dirty="0"/>
                        <a:t>1.</a:t>
                      </a:r>
                      <a:r>
                        <a:rPr lang="ru-RU" sz="1200" baseline="0" dirty="0"/>
                        <a:t> Что ты делаешь утром когда проснешься и вечером перед сном?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1. Покажи как ты умываешься.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r>
                        <a:rPr lang="ru-RU" sz="1200" dirty="0"/>
                        <a:t>2. Как</a:t>
                      </a:r>
                      <a:r>
                        <a:rPr lang="ru-RU" sz="1200" baseline="0" dirty="0"/>
                        <a:t> ты закаливаешься</a:t>
                      </a:r>
                      <a:r>
                        <a:rPr lang="ru-RU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2. Покажи как ты полощешь рот.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r>
                        <a:rPr lang="ru-RU" sz="1200" dirty="0"/>
                        <a:t>3. Как ухаживать за полостью рта?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3. Покажи как ты</a:t>
                      </a:r>
                      <a:r>
                        <a:rPr lang="ru-RU" sz="1200" baseline="0" dirty="0"/>
                        <a:t> умеешь правильно сидеть за столом.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21">
                <a:tc>
                  <a:txBody>
                    <a:bodyPr/>
                    <a:lstStyle/>
                    <a:p>
                      <a:r>
                        <a:rPr lang="ru-RU" sz="1200" dirty="0"/>
                        <a:t>4. Для чего нужна утренняя гимнастика?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4.Покажи как</a:t>
                      </a:r>
                      <a:r>
                        <a:rPr lang="ru-RU" sz="1200" baseline="0" dirty="0"/>
                        <a:t> ты чистишь зубы.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430">
                <a:tc>
                  <a:txBody>
                    <a:bodyPr/>
                    <a:lstStyle/>
                    <a:p>
                      <a:r>
                        <a:rPr lang="ru-RU" sz="1200" dirty="0"/>
                        <a:t>5. Для</a:t>
                      </a:r>
                      <a:r>
                        <a:rPr lang="ru-RU" sz="1200" baseline="0" dirty="0"/>
                        <a:t> чего нужно спать</a:t>
                      </a:r>
                      <a:r>
                        <a:rPr lang="ru-RU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5. Придумай свое движение</a:t>
                      </a:r>
                      <a:r>
                        <a:rPr lang="ru-RU" sz="1200" baseline="0" dirty="0"/>
                        <a:t> для утренней гимнастики. Покажи его.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r>
                        <a:rPr lang="ru-RU" sz="1200" dirty="0"/>
                        <a:t>6. Для чего нужна прогулка на свежем</a:t>
                      </a:r>
                      <a:r>
                        <a:rPr lang="ru-RU" sz="1200" baseline="0" dirty="0"/>
                        <a:t> воздухе?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516">
                <a:tc>
                  <a:txBody>
                    <a:bodyPr/>
                    <a:lstStyle/>
                    <a:p>
                      <a:r>
                        <a:rPr lang="ru-RU" sz="1200" dirty="0"/>
                        <a:t>7. Что необходимо надевать</a:t>
                      </a:r>
                      <a:r>
                        <a:rPr lang="ru-RU" sz="1200" baseline="0" dirty="0"/>
                        <a:t> в солнечную погоду? Почему?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21">
                <a:tc>
                  <a:txBody>
                    <a:bodyPr/>
                    <a:lstStyle/>
                    <a:p>
                      <a:r>
                        <a:rPr lang="ru-RU" sz="1200" dirty="0"/>
                        <a:t>8. Чем нужно пользоваться</a:t>
                      </a:r>
                      <a:r>
                        <a:rPr lang="ru-RU" sz="1200" baseline="0" dirty="0"/>
                        <a:t> при насморке?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21">
                <a:tc>
                  <a:txBody>
                    <a:bodyPr/>
                    <a:lstStyle/>
                    <a:p>
                      <a:r>
                        <a:rPr lang="ru-RU" sz="1200" dirty="0"/>
                        <a:t>9. Зачем нужно проветривать комнату?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21">
                <a:tc>
                  <a:txBody>
                    <a:bodyPr/>
                    <a:lstStyle/>
                    <a:p>
                      <a:r>
                        <a:rPr lang="ru-RU" sz="1200" dirty="0"/>
                        <a:t>10. Как сохранить глазки</a:t>
                      </a:r>
                      <a:r>
                        <a:rPr lang="ru-RU" sz="1200" baseline="0" dirty="0"/>
                        <a:t> здоровыми</a:t>
                      </a:r>
                      <a:r>
                        <a:rPr lang="ru-RU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521">
                <a:tc>
                  <a:txBody>
                    <a:bodyPr/>
                    <a:lstStyle/>
                    <a:p>
                      <a:r>
                        <a:rPr lang="ru-RU" sz="1200" dirty="0"/>
                        <a:t>11. Какой твой рост и вес?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679">
                <a:tc>
                  <a:txBody>
                    <a:bodyPr/>
                    <a:lstStyle/>
                    <a:p>
                      <a:r>
                        <a:rPr lang="ru-RU" sz="1200" dirty="0"/>
                        <a:t>12. Какая цифра на твоем стуле</a:t>
                      </a:r>
                      <a:r>
                        <a:rPr lang="ru-RU" sz="1200" baseline="0" dirty="0"/>
                        <a:t> и столе за которым ты сидишь?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521">
                <a:tc>
                  <a:txBody>
                    <a:bodyPr/>
                    <a:lstStyle/>
                    <a:p>
                      <a:r>
                        <a:rPr lang="ru-RU" sz="1200" dirty="0"/>
                        <a:t>13. Как нужно правильно сидеть за столом? Зачем?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521">
                <a:tc>
                  <a:txBody>
                    <a:bodyPr/>
                    <a:lstStyle/>
                    <a:p>
                      <a:r>
                        <a:rPr lang="ru-RU" sz="1200" dirty="0"/>
                        <a:t>14. Какие продукты полезные?</a:t>
                      </a:r>
                      <a:r>
                        <a:rPr lang="ru-RU" sz="1200" baseline="0" dirty="0"/>
                        <a:t> Какие вредные?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4816">
                <a:tc>
                  <a:txBody>
                    <a:bodyPr/>
                    <a:lstStyle/>
                    <a:p>
                      <a:r>
                        <a:rPr lang="ru-RU" sz="1200" dirty="0"/>
                        <a:t>15. Что нужно делать,</a:t>
                      </a:r>
                      <a:r>
                        <a:rPr lang="ru-RU" sz="1200" baseline="0" dirty="0"/>
                        <a:t> чтобы быть здоровыми?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43438" y="3571876"/>
            <a:ext cx="4286280" cy="32861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ПАРАМЕТРЫ ДЛЯ ОЦЕНКИ ЗНАНИЙ И УМЕНИЙ ДЕТЕЙ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1 балл – ребенок не ответил на вопрос (не выполнил самостоятельно)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2 балла – ребенок ответил с помощью наводящих вопросов (выполнил с </a:t>
            </a:r>
            <a:r>
              <a:rPr lang="ru-RU" sz="1100" b="1">
                <a:solidFill>
                  <a:schemeClr val="bg1"/>
                </a:solidFill>
              </a:rPr>
              <a:t>небольшой подсказкой воспитателя</a:t>
            </a:r>
            <a:r>
              <a:rPr lang="ru-RU" sz="1100" b="1" dirty="0">
                <a:solidFill>
                  <a:schemeClr val="bg1"/>
                </a:solidFill>
              </a:rPr>
              <a:t>)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3 балла -  ребенок ответил на вопрос самостоятельно ( выполнил самостоятельно)</a:t>
            </a:r>
          </a:p>
          <a:p>
            <a:endParaRPr lang="ru-RU" sz="1100" b="1" dirty="0">
              <a:solidFill>
                <a:schemeClr val="bg1"/>
              </a:solidFill>
            </a:endParaRPr>
          </a:p>
          <a:p>
            <a:r>
              <a:rPr lang="ru-RU" sz="1100" b="1" dirty="0">
                <a:solidFill>
                  <a:schemeClr val="bg1"/>
                </a:solidFill>
              </a:rPr>
              <a:t>Шкала оценки знаний детей (15 вопросов)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38-45 баллов – Высокий уровень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24-37 баллов – Средний уровень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15-23 баллов – Низкий уровень</a:t>
            </a:r>
          </a:p>
          <a:p>
            <a:endParaRPr lang="ru-RU" sz="1100" b="1" dirty="0">
              <a:solidFill>
                <a:schemeClr val="bg1"/>
              </a:solidFill>
            </a:endParaRPr>
          </a:p>
          <a:p>
            <a:r>
              <a:rPr lang="ru-RU" sz="1100" b="1" dirty="0">
                <a:solidFill>
                  <a:schemeClr val="bg1"/>
                </a:solidFill>
              </a:rPr>
              <a:t>Шкала для оценки умений детей ( 5 заданий)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13-15 баллов – Высокий уровень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8-12 баллов – Средний уровень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5-7 баллов – Низкий уровень</a:t>
            </a:r>
          </a:p>
          <a:p>
            <a:endParaRPr lang="ru-RU" sz="1100" dirty="0"/>
          </a:p>
          <a:p>
            <a:endParaRPr lang="ru-RU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Результаты диагностического обследования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 rot="10800000">
            <a:off x="-428660" y="785794"/>
            <a:ext cx="5286412" cy="5929330"/>
          </a:xfrm>
          <a:prstGeom prst="vertic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643050"/>
          <a:ext cx="3857652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Вертикальный свиток 7"/>
          <p:cNvSpPr/>
          <p:nvPr/>
        </p:nvSpPr>
        <p:spPr>
          <a:xfrm rot="10800000">
            <a:off x="4214810" y="785794"/>
            <a:ext cx="5286412" cy="592933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3857628"/>
          <a:ext cx="400052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857752" y="3929066"/>
          <a:ext cx="400052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857752" y="1643050"/>
          <a:ext cx="400052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57752" y="857232"/>
            <a:ext cx="38576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 КОНЦЕ</a:t>
            </a:r>
          </a:p>
          <a:p>
            <a:pPr algn="ctr"/>
            <a:r>
              <a:rPr lang="ru-RU" dirty="0"/>
              <a:t> ОСНОВНОГО ЭТАПА ПРОЕКТА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857232"/>
            <a:ext cx="38576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 НАЧАЛЕ</a:t>
            </a:r>
          </a:p>
          <a:p>
            <a:pPr algn="ctr"/>
            <a:r>
              <a:rPr lang="ru-RU" dirty="0"/>
              <a:t> ОСНОВНОГО ЭТАПА ПРОЕКТА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РЕЗУЛЬТАТЫ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marL="651510" indent="-514350">
              <a:buClr>
                <a:srgbClr val="7030A0"/>
              </a:buClr>
              <a:buSzPct val="62000"/>
              <a:buFont typeface="Wingdings" pitchFamily="2" charset="2"/>
              <a:buChar char="v"/>
            </a:pPr>
            <a:r>
              <a:rPr lang="ru-RU" dirty="0"/>
              <a:t>Расширены знания детей о полезности сна, правилах личной гигиены, правильном питании, важности физических упражнений</a:t>
            </a:r>
          </a:p>
          <a:p>
            <a:pPr marL="651510" indent="-514350">
              <a:buClr>
                <a:srgbClr val="7030A0"/>
              </a:buClr>
              <a:buSzPct val="62000"/>
              <a:buFont typeface="Wingdings" pitchFamily="2" charset="2"/>
              <a:buChar char="v"/>
            </a:pPr>
            <a:r>
              <a:rPr lang="ru-RU" dirty="0"/>
              <a:t>Оформлены </a:t>
            </a:r>
            <a:r>
              <a:rPr lang="ru-RU" dirty="0" err="1"/>
              <a:t>фотогалереи</a:t>
            </a:r>
            <a:r>
              <a:rPr lang="ru-RU" dirty="0"/>
              <a:t> на темы «Уход за собой в детском саду» и «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технологии»</a:t>
            </a:r>
          </a:p>
          <a:p>
            <a:pPr marL="651510" indent="-514350">
              <a:buClr>
                <a:srgbClr val="7030A0"/>
              </a:buClr>
              <a:buSzPct val="62000"/>
              <a:buFont typeface="Wingdings" pitchFamily="2" charset="2"/>
              <a:buChar char="v"/>
            </a:pPr>
            <a:r>
              <a:rPr lang="ru-RU" dirty="0"/>
              <a:t>Оформлены выставки детских  рисунков «Полезные продукты» и аппликаций «Кроватка»</a:t>
            </a:r>
          </a:p>
          <a:p>
            <a:pPr marL="651510" indent="-514350">
              <a:buClr>
                <a:srgbClr val="7030A0"/>
              </a:buClr>
              <a:buSzPct val="62000"/>
              <a:buFont typeface="Wingdings" pitchFamily="2" charset="2"/>
              <a:buChar char="v"/>
            </a:pPr>
            <a:r>
              <a:rPr lang="ru-RU" dirty="0"/>
              <a:t>61% детей самостоятельно используют правила личной гигиены в детском саду и дома</a:t>
            </a:r>
          </a:p>
          <a:p>
            <a:pPr marL="651510" indent="-514350">
              <a:buClr>
                <a:srgbClr val="7030A0"/>
              </a:buClr>
              <a:buSzPct val="62000"/>
              <a:buFont typeface="Wingdings" pitchFamily="2" charset="2"/>
              <a:buChar char="v"/>
            </a:pPr>
            <a:r>
              <a:rPr lang="ru-RU" dirty="0"/>
              <a:t>57% детей в домашних условиях самостоятельно творчески используют основные виды движений (ползание, прыжки, игры с мячом)</a:t>
            </a:r>
          </a:p>
          <a:p>
            <a:pPr marL="651510" indent="-514350">
              <a:buClr>
                <a:srgbClr val="7030A0"/>
              </a:buClr>
              <a:buSzPct val="62000"/>
              <a:buFont typeface="Wingdings" pitchFamily="2" charset="2"/>
              <a:buChar char="v"/>
            </a:pPr>
            <a:r>
              <a:rPr lang="ru-RU" dirty="0"/>
              <a:t>Достигнуто единомыслие с родителями по данной теме через анкетирование, консультации, круглый стол, открытые занятия, оформленные  папки-передвижки</a:t>
            </a:r>
          </a:p>
          <a:p>
            <a:pPr marL="651510" indent="-514350">
              <a:buClr>
                <a:srgbClr val="7030A0"/>
              </a:buClr>
              <a:buSzPct val="62000"/>
              <a:buFont typeface="Wingdings" pitchFamily="2" charset="2"/>
              <a:buChar char="v"/>
            </a:pPr>
            <a:r>
              <a:rPr lang="ru-RU" dirty="0"/>
              <a:t>Налажена тесная взаимосвязь с воспитателем по физкультурно-оздоровительной работе посредством проведения тематических дней, спортивного досуга, подвижных игр, анализа анкет родителей</a:t>
            </a:r>
          </a:p>
          <a:p>
            <a:pPr marL="651510" indent="-514350">
              <a:buClr>
                <a:srgbClr val="7030A0"/>
              </a:buClr>
              <a:buSzPct val="62000"/>
              <a:buFont typeface="Wingdings" pitchFamily="2" charset="2"/>
              <a:buChar char="v"/>
            </a:pPr>
            <a:r>
              <a:rPr lang="ru-RU" dirty="0"/>
              <a:t>Разработаны  и оформлены методические рекомендации для родителей и воспитателей</a:t>
            </a:r>
          </a:p>
          <a:p>
            <a:pPr marL="651510" indent="-514350">
              <a:buClr>
                <a:srgbClr val="7030A0"/>
              </a:buCl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2705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ФОТОГАЛЕРЕЯ «Уход за собой»</a:t>
            </a:r>
          </a:p>
        </p:txBody>
      </p:sp>
      <p:pic>
        <p:nvPicPr>
          <p:cNvPr id="13" name="Содержимое 12" descr="SDC171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r="10732"/>
          <a:stretch>
            <a:fillRect/>
          </a:stretch>
        </p:blipFill>
        <p:spPr>
          <a:xfrm rot="16200000">
            <a:off x="81862" y="4347238"/>
            <a:ext cx="25508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SDC171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794898" y="3706300"/>
            <a:ext cx="3372615" cy="253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SDC17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205877"/>
            <a:ext cx="3071834" cy="230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DC17146.JPG"/>
          <p:cNvPicPr>
            <a:picLocks noChangeAspect="1"/>
          </p:cNvPicPr>
          <p:nvPr/>
        </p:nvPicPr>
        <p:blipFill>
          <a:blip r:embed="rId5" cstate="print"/>
          <a:srcRect b="19999"/>
          <a:stretch>
            <a:fillRect/>
          </a:stretch>
        </p:blipFill>
        <p:spPr>
          <a:xfrm rot="16200000">
            <a:off x="3690946" y="1523974"/>
            <a:ext cx="297655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SDC171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-26821" y="1598401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SDC17144.JPG"/>
          <p:cNvPicPr>
            <a:picLocks noChangeAspect="1"/>
          </p:cNvPicPr>
          <p:nvPr/>
        </p:nvPicPr>
        <p:blipFill>
          <a:blip r:embed="rId7" cstate="print"/>
          <a:srcRect l="8824" t="1961" r="11764" b="3921"/>
          <a:stretch>
            <a:fillRect/>
          </a:stretch>
        </p:blipFill>
        <p:spPr>
          <a:xfrm>
            <a:off x="2125248" y="1500174"/>
            <a:ext cx="208956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SDC17148.JPG"/>
          <p:cNvPicPr>
            <a:picLocks noChangeAspect="1"/>
          </p:cNvPicPr>
          <p:nvPr/>
        </p:nvPicPr>
        <p:blipFill>
          <a:blip r:embed="rId8" cstate="print"/>
          <a:srcRect t="16667" r="5000"/>
          <a:stretch>
            <a:fillRect/>
          </a:stretch>
        </p:blipFill>
        <p:spPr>
          <a:xfrm>
            <a:off x="6286512" y="1428736"/>
            <a:ext cx="2714645" cy="178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ТИП ПРОЕКТА:</a:t>
            </a:r>
          </a:p>
          <a:p>
            <a:pPr algn="ctr">
              <a:buNone/>
            </a:pPr>
            <a:r>
              <a:rPr lang="ru-RU" sz="2800" dirty="0"/>
              <a:t>Информационно-творческий</a:t>
            </a:r>
          </a:p>
          <a:p>
            <a:pPr algn="ctr"/>
            <a:endParaRPr lang="ru-RU" sz="2800" dirty="0"/>
          </a:p>
          <a:p>
            <a:pPr algn="ctr">
              <a:buNone/>
            </a:pP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 ХАРАКТЕРУ СОДЕРЖАНИЯ:</a:t>
            </a:r>
          </a:p>
          <a:p>
            <a:pPr algn="ctr">
              <a:buNone/>
            </a:pPr>
            <a:r>
              <a:rPr lang="ru-RU" sz="2800" dirty="0"/>
              <a:t>Ребенок, здоровье – будущее</a:t>
            </a:r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 КОЛИЧЕСТВУ УЧАСТНИКОВ:</a:t>
            </a:r>
          </a:p>
          <a:p>
            <a:pPr algn="ctr">
              <a:buNone/>
            </a:pPr>
            <a:r>
              <a:rPr lang="ru-RU" sz="2800" dirty="0"/>
              <a:t>Групповой</a:t>
            </a:r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ПРОДОЛЖИТЕЛЬНОСТЬ:</a:t>
            </a:r>
          </a:p>
          <a:p>
            <a:pPr algn="ctr">
              <a:buNone/>
            </a:pPr>
            <a:r>
              <a:rPr lang="ru-RU" sz="2800" dirty="0"/>
              <a:t>4 месяца</a:t>
            </a:r>
          </a:p>
          <a:p>
            <a:pPr algn="ctr">
              <a:buNone/>
            </a:pPr>
            <a:r>
              <a:rPr lang="ru-RU" sz="2000" dirty="0"/>
              <a:t>(с 1 сентября по 31 декабря 2021года)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1122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ФОТОГАЛЕРЕЯ «</a:t>
            </a:r>
            <a:r>
              <a:rPr lang="ru-RU" sz="3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Здоровьесберегающие</a:t>
            </a:r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технологии»</a:t>
            </a:r>
          </a:p>
        </p:txBody>
      </p:sp>
      <p:pic>
        <p:nvPicPr>
          <p:cNvPr id="4" name="Содержимое 3" descr="SDC17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93017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7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85719" y="4054058"/>
            <a:ext cx="285752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7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905510" y="1809738"/>
            <a:ext cx="30480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7159.JPG"/>
          <p:cNvPicPr>
            <a:picLocks noChangeAspect="1"/>
          </p:cNvPicPr>
          <p:nvPr/>
        </p:nvPicPr>
        <p:blipFill>
          <a:blip r:embed="rId5" cstate="print"/>
          <a:srcRect t="14583" r="27343" b="12500"/>
          <a:stretch>
            <a:fillRect/>
          </a:stretch>
        </p:blipFill>
        <p:spPr>
          <a:xfrm>
            <a:off x="3000364" y="2571744"/>
            <a:ext cx="2927936" cy="220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DC172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500570"/>
            <a:ext cx="276227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3857652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ВЫСТАВКА РИСУНКОВ «Полезные продукты»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0"/>
            <a:ext cx="428628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635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ВЫСТАВКА</a:t>
            </a:r>
            <a:r>
              <a:rPr kumimoji="0" lang="ru-RU" sz="2400" b="1" i="0" u="none" strike="noStrike" kern="1200" cap="none" spc="0" normalizeH="0" noProof="0" dirty="0">
                <a:ln w="635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 w="635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АППЛИКАЦИЙ «Кроватка»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4143404" cy="55007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071546"/>
            <a:ext cx="4286280" cy="55007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DC17173.JPG"/>
          <p:cNvPicPr>
            <a:picLocks noChangeAspect="1"/>
          </p:cNvPicPr>
          <p:nvPr/>
        </p:nvPicPr>
        <p:blipFill>
          <a:blip r:embed="rId2" cstate="print"/>
          <a:srcRect l="40625" t="23958" r="32031" b="25000"/>
          <a:stretch>
            <a:fillRect/>
          </a:stretch>
        </p:blipFill>
        <p:spPr>
          <a:xfrm rot="5400000">
            <a:off x="2465599" y="2392129"/>
            <a:ext cx="1255266" cy="1757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DC17174.JPG"/>
          <p:cNvPicPr>
            <a:picLocks noChangeAspect="1"/>
          </p:cNvPicPr>
          <p:nvPr/>
        </p:nvPicPr>
        <p:blipFill>
          <a:blip r:embed="rId3" cstate="print"/>
          <a:srcRect l="35156" t="26042" r="19531" b="31250"/>
          <a:stretch>
            <a:fillRect/>
          </a:stretch>
        </p:blipFill>
        <p:spPr>
          <a:xfrm>
            <a:off x="214282" y="1428736"/>
            <a:ext cx="1785950" cy="1262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SDC17176.JPG"/>
          <p:cNvPicPr>
            <a:picLocks noChangeAspect="1"/>
          </p:cNvPicPr>
          <p:nvPr/>
        </p:nvPicPr>
        <p:blipFill>
          <a:blip r:embed="rId4" cstate="print"/>
          <a:srcRect l="35937" t="32291" r="22656" b="28125"/>
          <a:stretch>
            <a:fillRect/>
          </a:stretch>
        </p:blipFill>
        <p:spPr>
          <a:xfrm>
            <a:off x="2214546" y="5072074"/>
            <a:ext cx="1793469" cy="128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SDC17177.JPG"/>
          <p:cNvPicPr>
            <a:picLocks noChangeAspect="1"/>
          </p:cNvPicPr>
          <p:nvPr/>
        </p:nvPicPr>
        <p:blipFill>
          <a:blip r:embed="rId5" cstate="print"/>
          <a:srcRect l="32813" t="32291" r="26562" b="29167"/>
          <a:stretch>
            <a:fillRect/>
          </a:stretch>
        </p:blipFill>
        <p:spPr>
          <a:xfrm>
            <a:off x="142844" y="4071942"/>
            <a:ext cx="1843873" cy="1311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SDC17178.JPG"/>
          <p:cNvPicPr>
            <a:picLocks noChangeAspect="1"/>
          </p:cNvPicPr>
          <p:nvPr/>
        </p:nvPicPr>
        <p:blipFill>
          <a:blip r:embed="rId6" cstate="print"/>
          <a:srcRect l="35156" t="29167" r="21875" b="31250"/>
          <a:stretch>
            <a:fillRect/>
          </a:stretch>
        </p:blipFill>
        <p:spPr>
          <a:xfrm>
            <a:off x="6786578" y="1285860"/>
            <a:ext cx="1885587" cy="1302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SDC17181.JPG"/>
          <p:cNvPicPr>
            <a:picLocks noChangeAspect="1"/>
          </p:cNvPicPr>
          <p:nvPr/>
        </p:nvPicPr>
        <p:blipFill>
          <a:blip r:embed="rId7" cstate="print"/>
          <a:srcRect l="36764" t="33334" r="23747" b="29411"/>
          <a:stretch>
            <a:fillRect/>
          </a:stretch>
        </p:blipFill>
        <p:spPr>
          <a:xfrm>
            <a:off x="6858016" y="3857628"/>
            <a:ext cx="1785950" cy="1263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SDC17182.JPG"/>
          <p:cNvPicPr>
            <a:picLocks noChangeAspect="1"/>
          </p:cNvPicPr>
          <p:nvPr/>
        </p:nvPicPr>
        <p:blipFill>
          <a:blip r:embed="rId8" cstate="print"/>
          <a:srcRect l="33929" t="33334" r="19642" b="23809"/>
          <a:stretch>
            <a:fillRect/>
          </a:stretch>
        </p:blipFill>
        <p:spPr>
          <a:xfrm>
            <a:off x="4714876" y="2643182"/>
            <a:ext cx="1857388" cy="128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SDC17179.JPG"/>
          <p:cNvPicPr>
            <a:picLocks noChangeAspect="1"/>
          </p:cNvPicPr>
          <p:nvPr/>
        </p:nvPicPr>
        <p:blipFill>
          <a:blip r:embed="rId9" cstate="print"/>
          <a:srcRect l="28205" t="30769" r="24816" b="26495"/>
          <a:stretch>
            <a:fillRect/>
          </a:stretch>
        </p:blipFill>
        <p:spPr>
          <a:xfrm>
            <a:off x="4714876" y="5072074"/>
            <a:ext cx="1928826" cy="131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849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ЭКСКУРСИИ</a:t>
            </a: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44" y="1142984"/>
            <a:ext cx="4040188" cy="7508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В медицинский кабинет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86314" y="1071546"/>
            <a:ext cx="4041775" cy="750887"/>
          </a:xfrm>
        </p:spPr>
        <p:txBody>
          <a:bodyPr/>
          <a:lstStyle/>
          <a:p>
            <a:pPr algn="ctr"/>
            <a:r>
              <a:rPr lang="ru-RU" dirty="0"/>
              <a:t>На пищеблок</a:t>
            </a:r>
          </a:p>
        </p:txBody>
      </p:sp>
      <p:sp>
        <p:nvSpPr>
          <p:cNvPr id="11" name="Улыбающееся лицо 10"/>
          <p:cNvSpPr/>
          <p:nvPr/>
        </p:nvSpPr>
        <p:spPr>
          <a:xfrm>
            <a:off x="4071934" y="1285860"/>
            <a:ext cx="428628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071934" y="2143116"/>
            <a:ext cx="428628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4071934" y="3714752"/>
            <a:ext cx="428628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071934" y="4572008"/>
            <a:ext cx="428628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071934" y="5357826"/>
            <a:ext cx="428628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071934" y="6143644"/>
            <a:ext cx="428628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4071934" y="3000372"/>
            <a:ext cx="428628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15-21 ф 4.jpg"/>
          <p:cNvPicPr>
            <a:picLocks noChangeAspect="1"/>
          </p:cNvPicPr>
          <p:nvPr/>
        </p:nvPicPr>
        <p:blipFill>
          <a:blip r:embed="rId2" cstate="print"/>
          <a:srcRect t="2788" r="11653"/>
          <a:stretch>
            <a:fillRect/>
          </a:stretch>
        </p:blipFill>
        <p:spPr>
          <a:xfrm>
            <a:off x="1000100" y="1857364"/>
            <a:ext cx="2357454" cy="185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SDC17133.JPG"/>
          <p:cNvPicPr>
            <a:picLocks noChangeAspect="1"/>
          </p:cNvPicPr>
          <p:nvPr/>
        </p:nvPicPr>
        <p:blipFill>
          <a:blip r:embed="rId3" cstate="print"/>
          <a:srcRect b="17646"/>
          <a:stretch>
            <a:fillRect/>
          </a:stretch>
        </p:blipFill>
        <p:spPr>
          <a:xfrm rot="16200000">
            <a:off x="1610483" y="4390253"/>
            <a:ext cx="2786082" cy="172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SDC17134.JPG"/>
          <p:cNvPicPr>
            <a:picLocks noChangeAspect="1"/>
          </p:cNvPicPr>
          <p:nvPr/>
        </p:nvPicPr>
        <p:blipFill>
          <a:blip r:embed="rId4" cstate="print"/>
          <a:srcRect t="17241"/>
          <a:stretch>
            <a:fillRect/>
          </a:stretch>
        </p:blipFill>
        <p:spPr>
          <a:xfrm rot="5400000">
            <a:off x="-381034" y="4381505"/>
            <a:ext cx="276226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SDC17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143116"/>
            <a:ext cx="400049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БЕСЕДА по прочтении художественной литературы</a:t>
            </a:r>
          </a:p>
        </p:txBody>
      </p:sp>
      <p:pic>
        <p:nvPicPr>
          <p:cNvPr id="5" name="Рисунок 4" descr="SDC17168.JPG"/>
          <p:cNvPicPr>
            <a:picLocks noChangeAspect="1"/>
          </p:cNvPicPr>
          <p:nvPr/>
        </p:nvPicPr>
        <p:blipFill>
          <a:blip r:embed="rId2" cstate="print"/>
          <a:srcRect l="31250" t="43751" r="50781" b="27083"/>
          <a:stretch>
            <a:fillRect/>
          </a:stretch>
        </p:blipFill>
        <p:spPr>
          <a:xfrm>
            <a:off x="285720" y="1643050"/>
            <a:ext cx="1877799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DC17171.JPG"/>
          <p:cNvPicPr>
            <a:picLocks noChangeAspect="1"/>
          </p:cNvPicPr>
          <p:nvPr/>
        </p:nvPicPr>
        <p:blipFill>
          <a:blip r:embed="rId3" cstate="print"/>
          <a:srcRect l="32812" t="21875" r="22656" b="10416"/>
          <a:stretch>
            <a:fillRect/>
          </a:stretch>
        </p:blipFill>
        <p:spPr>
          <a:xfrm>
            <a:off x="6929454" y="1785926"/>
            <a:ext cx="200466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DC17170.JPG"/>
          <p:cNvPicPr>
            <a:picLocks noChangeAspect="1"/>
          </p:cNvPicPr>
          <p:nvPr/>
        </p:nvPicPr>
        <p:blipFill>
          <a:blip r:embed="rId4" cstate="print"/>
          <a:srcRect l="45313" t="29166" r="29687" b="30208"/>
          <a:stretch>
            <a:fillRect/>
          </a:stretch>
        </p:blipFill>
        <p:spPr>
          <a:xfrm>
            <a:off x="3714744" y="4572008"/>
            <a:ext cx="1875686" cy="228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SDC17184.JPG"/>
          <p:cNvPicPr>
            <a:picLocks noChangeAspect="1"/>
          </p:cNvPicPr>
          <p:nvPr/>
        </p:nvPicPr>
        <p:blipFill>
          <a:blip r:embed="rId5" cstate="print"/>
          <a:srcRect l="24219" t="26041" r="16406" b="13541"/>
          <a:stretch>
            <a:fillRect/>
          </a:stretch>
        </p:blipFill>
        <p:spPr>
          <a:xfrm>
            <a:off x="785786" y="4895335"/>
            <a:ext cx="2571768" cy="196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7188.JPG"/>
          <p:cNvPicPr>
            <a:picLocks noChangeAspect="1"/>
          </p:cNvPicPr>
          <p:nvPr/>
        </p:nvPicPr>
        <p:blipFill>
          <a:blip r:embed="rId6" cstate="print"/>
          <a:srcRect l="12500" t="11458" r="20312" b="11458"/>
          <a:stretch>
            <a:fillRect/>
          </a:stretch>
        </p:blipFill>
        <p:spPr>
          <a:xfrm rot="16200000">
            <a:off x="5841276" y="4731492"/>
            <a:ext cx="2285992" cy="196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7214.JPG"/>
          <p:cNvPicPr>
            <a:picLocks noChangeAspect="1"/>
          </p:cNvPicPr>
          <p:nvPr/>
        </p:nvPicPr>
        <p:blipFill>
          <a:blip r:embed="rId7" cstate="print"/>
          <a:srcRect l="-1" t="1667" b="6666"/>
          <a:stretch>
            <a:fillRect/>
          </a:stretch>
        </p:blipFill>
        <p:spPr>
          <a:xfrm>
            <a:off x="2357422" y="1500174"/>
            <a:ext cx="436418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ОРГАНИЗАЦИЯ</a:t>
            </a:r>
            <a:b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сюжетно-ролевых игр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500702"/>
            <a:ext cx="2286016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«Я – покупатель»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500438"/>
            <a:ext cx="2786082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«Доктор Айболит»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5643578"/>
            <a:ext cx="2214578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«Я - парикмахер»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6429372"/>
            <a:ext cx="285752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«Я - повар»</a:t>
            </a:r>
          </a:p>
        </p:txBody>
      </p:sp>
      <p:pic>
        <p:nvPicPr>
          <p:cNvPr id="13" name="Рисунок 12" descr="SDC17203.JPG"/>
          <p:cNvPicPr>
            <a:picLocks noChangeAspect="1"/>
          </p:cNvPicPr>
          <p:nvPr/>
        </p:nvPicPr>
        <p:blipFill>
          <a:blip r:embed="rId2" cstate="print"/>
          <a:srcRect l="12500" t="6666" b="15000"/>
          <a:stretch>
            <a:fillRect/>
          </a:stretch>
        </p:blipFill>
        <p:spPr>
          <a:xfrm rot="16200000">
            <a:off x="6032403" y="2897291"/>
            <a:ext cx="3286147" cy="2206425"/>
          </a:xfrm>
          <a:prstGeom prst="rect">
            <a:avLst/>
          </a:prstGeom>
        </p:spPr>
      </p:pic>
      <p:pic>
        <p:nvPicPr>
          <p:cNvPr id="16" name="Рисунок 15" descr="SDC17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428736"/>
            <a:ext cx="2786082" cy="2089562"/>
          </a:xfrm>
          <a:prstGeom prst="rect">
            <a:avLst/>
          </a:prstGeom>
        </p:spPr>
      </p:pic>
      <p:pic>
        <p:nvPicPr>
          <p:cNvPr id="18" name="Рисунок 17" descr="SDC17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98259" y="2812847"/>
            <a:ext cx="3071834" cy="2303876"/>
          </a:xfrm>
          <a:prstGeom prst="rect">
            <a:avLst/>
          </a:prstGeom>
        </p:spPr>
      </p:pic>
      <p:pic>
        <p:nvPicPr>
          <p:cNvPr id="19" name="Рисунок 18" descr="SDC17205.JPG"/>
          <p:cNvPicPr>
            <a:picLocks noChangeAspect="1"/>
          </p:cNvPicPr>
          <p:nvPr/>
        </p:nvPicPr>
        <p:blipFill>
          <a:blip r:embed="rId5" cstate="print"/>
          <a:srcRect l="8620" r="5172" b="2873"/>
          <a:stretch>
            <a:fillRect/>
          </a:stretch>
        </p:blipFill>
        <p:spPr>
          <a:xfrm>
            <a:off x="3143240" y="4071942"/>
            <a:ext cx="2857520" cy="24146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ВЗАИМОДЕЙСТВИЕ </a:t>
            </a:r>
            <a:b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 родителями воспитанников</a:t>
            </a:r>
          </a:p>
        </p:txBody>
      </p:sp>
      <p:pic>
        <p:nvPicPr>
          <p:cNvPr id="6" name="Содержимое 5" descr="SDC171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5322" y="2067473"/>
            <a:ext cx="5033356" cy="3773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7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357298"/>
            <a:ext cx="435771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-21 ф 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071942"/>
            <a:ext cx="3214710" cy="229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2260055.JPG"/>
          <p:cNvPicPr>
            <a:picLocks noChangeAspect="1"/>
          </p:cNvPicPr>
          <p:nvPr/>
        </p:nvPicPr>
        <p:blipFill>
          <a:blip r:embed="rId6" cstate="print"/>
          <a:srcRect l="7012" t="8475" r="16461" b="14863"/>
          <a:stretch>
            <a:fillRect/>
          </a:stretch>
        </p:blipFill>
        <p:spPr>
          <a:xfrm>
            <a:off x="285720" y="4000504"/>
            <a:ext cx="3052405" cy="229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86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АНКЕТЫ для родителей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87400"/>
          <a:ext cx="8858312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«Приобщение детей к здоровому образу жизни»</a:t>
                      </a:r>
                      <a:r>
                        <a:rPr lang="ru-RU" sz="1400" dirty="0"/>
                        <a:t> </a:t>
                      </a:r>
                      <a:r>
                        <a:rPr lang="ru-RU" sz="1100" dirty="0"/>
                        <a:t>(проведено в начале</a:t>
                      </a:r>
                      <a:r>
                        <a:rPr lang="ru-RU" sz="1100" baseline="0" dirty="0"/>
                        <a:t> основного этапа проекта)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«Мое мнение о результатах</a:t>
                      </a:r>
                      <a:r>
                        <a:rPr lang="ru-RU" sz="1600" baseline="0" dirty="0"/>
                        <a:t> проекта»</a:t>
                      </a:r>
                    </a:p>
                    <a:p>
                      <a:pPr algn="ctr"/>
                      <a:r>
                        <a:rPr lang="ru-RU" sz="1100" baseline="0" dirty="0"/>
                        <a:t>(проведено в конце основного этапа проекта)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1. Как вы считаете, почему Ваш</a:t>
                      </a:r>
                      <a:r>
                        <a:rPr lang="ru-RU" sz="1100" baseline="0" dirty="0"/>
                        <a:t> ребенок болеет? Что по вашему мнению будет способствовать укреплению его здоровья?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1. Ваше</a:t>
                      </a:r>
                      <a:r>
                        <a:rPr lang="ru-RU" sz="1100" baseline="0" dirty="0"/>
                        <a:t> мнение о проекте в целом и его результатах.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2. Как </a:t>
                      </a:r>
                      <a:r>
                        <a:rPr lang="ru-RU" sz="1100" baseline="0" dirty="0"/>
                        <a:t> Вы понимаете выражение «здоровый образ жизни»?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2. Какую</a:t>
                      </a:r>
                      <a:r>
                        <a:rPr lang="ru-RU" sz="1100" baseline="0" dirty="0"/>
                        <a:t> пользу Вы для себя извлекли из проекта?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3.</a:t>
                      </a:r>
                      <a:r>
                        <a:rPr lang="ru-RU" sz="1100" baseline="0" dirty="0"/>
                        <a:t> Знаете ли Вы физиологические особенности детей 4-5 лет?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3.</a:t>
                      </a:r>
                      <a:r>
                        <a:rPr lang="ru-RU" sz="1100" baseline="0" dirty="0"/>
                        <a:t> Какую пользу , по Вашему мнению, этот проект принес детям?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4. Что такое здоровый сон и для чего он нужен?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4. Какие правила личной гигиены Ваш</a:t>
                      </a:r>
                      <a:r>
                        <a:rPr lang="ru-RU" sz="1100" baseline="0" dirty="0"/>
                        <a:t> ребенок использует в домашних условиях самостоятельно?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5.</a:t>
                      </a:r>
                      <a:r>
                        <a:rPr lang="ru-RU" sz="1100" baseline="0" dirty="0"/>
                        <a:t> Какая минимальная продолжительность сна детей 4-5 лет?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5. Какие основные виды движений</a:t>
                      </a:r>
                      <a:r>
                        <a:rPr lang="ru-RU" sz="1100" baseline="0" dirty="0"/>
                        <a:t> Ваш ребенок использует самостоятельно в домашних условиях?(ходьба, прыжки, бег, лазание, ползание, метание, ловля, бросание, катание)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6. Какие продукты</a:t>
                      </a:r>
                      <a:r>
                        <a:rPr lang="ru-RU" sz="1100" baseline="0" dirty="0"/>
                        <a:t> Вы считаете полезными, а какие вредными? Перечислите.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6. Подходят ли они к</a:t>
                      </a:r>
                      <a:r>
                        <a:rPr lang="ru-RU" sz="1100" baseline="0" dirty="0"/>
                        <a:t> этому творчески?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7. Что предпочитает кушать дома Ваш ребенок? Перечислите.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7. Ваши</a:t>
                      </a:r>
                      <a:r>
                        <a:rPr lang="ru-RU" sz="1100" baseline="0" dirty="0"/>
                        <a:t> пожелания для дальнейшей работы воспитателей по данной проблеме.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8. Какие </a:t>
                      </a:r>
                      <a:r>
                        <a:rPr lang="ru-RU" sz="1100" dirty="0" err="1"/>
                        <a:t>здоровьесберегающие</a:t>
                      </a:r>
                      <a:r>
                        <a:rPr lang="ru-RU" sz="1100" dirty="0"/>
                        <a:t> технологии Вы знаете? Перечислите.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8. Если</a:t>
                      </a:r>
                      <a:r>
                        <a:rPr lang="ru-RU" sz="1100" baseline="0" dirty="0"/>
                        <a:t> мы Вам предложим участие в следующем проекте, то над какой проблемой Вы хотели бы поработать вместе с нами?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9. Для чего нужны прогулки на свежем воздухе?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10. Какие виды</a:t>
                      </a:r>
                      <a:r>
                        <a:rPr lang="ru-RU" sz="1100" baseline="0" dirty="0"/>
                        <a:t> закаливания Вы используете дома?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11. Есть ли у Вас дома оборудование для занятий спортом? Перечислите.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12. Какие</a:t>
                      </a:r>
                      <a:r>
                        <a:rPr lang="ru-RU" sz="1100" baseline="0" dirty="0"/>
                        <a:t> вопросы </a:t>
                      </a:r>
                      <a:r>
                        <a:rPr lang="ru-RU" sz="1100" baseline="0" dirty="0" err="1"/>
                        <a:t>физвоспитания</a:t>
                      </a:r>
                      <a:r>
                        <a:rPr lang="ru-RU" sz="1100" baseline="0" dirty="0"/>
                        <a:t> и оздоровления детского организма Вас интересуют?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13. </a:t>
                      </a:r>
                      <a:r>
                        <a:rPr lang="ru-RU" sz="1100" dirty="0" err="1"/>
                        <a:t>Считате</a:t>
                      </a:r>
                      <a:r>
                        <a:rPr lang="ru-RU" sz="1100" dirty="0"/>
                        <a:t> ли Вы необходимым формирование здорового образа жизни среди детей и родителей?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Методическое обеспечение проекта</a:t>
            </a:r>
          </a:p>
        </p:txBody>
      </p:sp>
      <p:pic>
        <p:nvPicPr>
          <p:cNvPr id="4" name="Содержимое 3" descr="SDC17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241" t="6069" r="4416"/>
          <a:stretch>
            <a:fillRect/>
          </a:stretch>
        </p:blipFill>
        <p:spPr>
          <a:xfrm>
            <a:off x="467544" y="1484784"/>
            <a:ext cx="5357850" cy="442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7141.JPG"/>
          <p:cNvPicPr>
            <a:picLocks noChangeAspect="1"/>
          </p:cNvPicPr>
          <p:nvPr/>
        </p:nvPicPr>
        <p:blipFill>
          <a:blip r:embed="rId3" cstate="print"/>
          <a:srcRect l="3571" t="14286" r="5952" b="7936"/>
          <a:stretch>
            <a:fillRect/>
          </a:stretch>
        </p:blipFill>
        <p:spPr>
          <a:xfrm>
            <a:off x="3714712" y="3786142"/>
            <a:ext cx="5429288" cy="307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ИНФОРМАЦИОННЫЕ РЕСУРСЫ: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091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err="1"/>
              <a:t>Чаморова</a:t>
            </a:r>
            <a:r>
              <a:rPr lang="ru-RU" sz="1600" dirty="0"/>
              <a:t> Н.В. Подвижные игры и </a:t>
            </a:r>
            <a:r>
              <a:rPr lang="ru-RU" sz="1600" dirty="0" err="1"/>
              <a:t>забавы.-М</a:t>
            </a:r>
            <a:r>
              <a:rPr lang="ru-RU" sz="1600" dirty="0"/>
              <a:t>: АСТ, 2006г.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/>
              <a:t>Лысоева</a:t>
            </a:r>
            <a:r>
              <a:rPr lang="ru-RU" sz="1600" dirty="0"/>
              <a:t> В.Я.Спорт праздники и развлечения для детей. –М: АРКТИ,  2000 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/>
              <a:t>Богина</a:t>
            </a:r>
            <a:r>
              <a:rPr lang="ru-RU" sz="1600" dirty="0"/>
              <a:t> Т.Л.Охрана здоровья детей в дошкольном учреждении./Методическое пособие. -М: Мозаика –Синтез, 2006 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Антонов Ю.В.Кузнецова М.Н. Здоровье дошкольника. Социально-оздоровительные технологии./Пособие для исследовательских и практических работ. -М: 2000г.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Азбука питания. Методические рекомендации по организации и контролю качества  питания в ДОУ./Составитель </a:t>
            </a:r>
            <a:r>
              <a:rPr lang="ru-RU" sz="1600" dirty="0" err="1"/>
              <a:t>Таргонская</a:t>
            </a:r>
            <a:r>
              <a:rPr lang="ru-RU" sz="1600" dirty="0"/>
              <a:t> Н.А. -М: </a:t>
            </a:r>
            <a:r>
              <a:rPr lang="ru-RU" sz="1600" dirty="0" err="1"/>
              <a:t>Линка-Пресс</a:t>
            </a:r>
            <a:r>
              <a:rPr lang="ru-RU" sz="1600" dirty="0"/>
              <a:t> , 2002г.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Организация питания в ДОУ/Методические рекомендации. -Тамбов: ТОИПКРО,  2008г.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Организация воспитания и оздоровительной работы в ДОУ/Коллектив авторов . –М: ТЦ Сфера , 2006 г. (Приложение к журналу «Управление ДОУ»)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/>
              <a:t>Ковалько</a:t>
            </a:r>
            <a:r>
              <a:rPr lang="ru-RU" sz="1600" dirty="0"/>
              <a:t> В.И. Азбука физкультминуток для дошкольников. -М: ВАКО, 2005г.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Журнал «Управление ДОУ» 2006 год, №4.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Журнал «Воспитатель ДОУ» 2007 год, №6.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Чуковский К.И. Мойдодыр. –М: «</a:t>
            </a:r>
            <a:r>
              <a:rPr lang="ru-RU" sz="1600" dirty="0" err="1"/>
              <a:t>Астрель</a:t>
            </a:r>
            <a:r>
              <a:rPr lang="ru-RU" sz="1600" dirty="0"/>
              <a:t>», 2005г.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Чуковский К.И.Сборник стихов.- М: «АИСТ»,1993г.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Чуковский К.И.Сказки (Айболит. </a:t>
            </a:r>
            <a:r>
              <a:rPr lang="ru-RU" sz="1600" dirty="0" err="1"/>
              <a:t>Тараканище</a:t>
            </a:r>
            <a:r>
              <a:rPr lang="ru-RU" sz="1600" dirty="0"/>
              <a:t>. Путаница).М: «Омега-Пресс» 2007г.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8800" i="1" dirty="0">
                <a:latin typeface="Arial Narrow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8800" i="1" dirty="0">
                <a:latin typeface="Arial Narrow" pitchFamily="34" charset="0"/>
              </a:rPr>
              <a:t>ЗА </a:t>
            </a:r>
          </a:p>
          <a:p>
            <a:pPr algn="ctr">
              <a:buNone/>
            </a:pPr>
            <a:r>
              <a:rPr lang="ru-RU" sz="8800" i="1" dirty="0">
                <a:latin typeface="Arial Narrow" pitchFamily="34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АКТУАЛЬНОСТЬ: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  Проблемы здоровья населения России, в частности, здоровья российских детей в последние годы, являются причиной для беспокойства, как государственных организаций, так и общества, самих граждан. В настоящее время эта проблема обсуждается достаточно часто и решение  ее необходимо начинать с дошкольных учреждений (с самого раннего возраста) через проведение с детьми ряда мероприятий,  направленных на формирование навыков и расширение знаний  о физических упражнениях,  правильном питании, правилах личной гигиены и здоровом сне. Все это, включая тесную взаимосвязь детского сада и семьи, поможет воспитать у детей привычку думать и заботиться о своем здоровье. Использование данного проекта в других дошкольных учреждениях будет способствовать приобщению  детей к здоровому образу жизни и уменьшению их заболеваемости.</a:t>
            </a:r>
          </a:p>
          <a:p>
            <a:pPr>
              <a:buNone/>
            </a:pPr>
            <a:r>
              <a:rPr lang="ru-RU" dirty="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ЦЕЛЬ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3643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/>
          </a:p>
          <a:p>
            <a:pPr algn="ctr">
              <a:buNone/>
            </a:pPr>
            <a:r>
              <a:rPr lang="ru-RU" sz="4000" dirty="0"/>
              <a:t>Научить ребенка беречь себя через воспитание привычки думать и заботиться о своем здоровье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ОСНОВОПОЛАГАЮЩИЙ ВОПРОС: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   Как </a:t>
            </a:r>
          </a:p>
          <a:p>
            <a:pPr>
              <a:buNone/>
            </a:pPr>
            <a:r>
              <a:rPr lang="ru-RU" sz="4000" dirty="0"/>
              <a:t>            заботиться </a:t>
            </a:r>
          </a:p>
          <a:p>
            <a:pPr>
              <a:buNone/>
            </a:pPr>
            <a:r>
              <a:rPr lang="ru-RU" sz="4000" dirty="0"/>
              <a:t>                       о своем</a:t>
            </a:r>
          </a:p>
          <a:p>
            <a:pPr>
              <a:buNone/>
            </a:pPr>
            <a:r>
              <a:rPr lang="ru-RU" sz="4000" dirty="0"/>
              <a:t>                                     здоровье?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ПРОБЛЕМНЫЕ ВОПРОСЫ: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Возможно ли у детей среднего дошкольного возраста воспитать привычку думать и заботиться о своем здоровье? 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Каким образом у ребенка формируется представление о здоровом образе жизни?</a:t>
            </a:r>
          </a:p>
          <a:p>
            <a:pPr>
              <a:buNone/>
            </a:pP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>Каковы преимущества дошкольного учреждения в воспитании привычки здорового образа жизни и формировании представлений о нем?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ГИПОТЕЗА:</a:t>
            </a:r>
            <a:b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dirty="0"/>
              <a:t>Если в воспитательно-образовательный процесс ввести дополнительную систему мероприятий по формированию навыков и расширению знаний  о физических упражнениях,  правильном питании, правилах личной гигиены и здоровом сне, то это позволит сформировать у детей умения и значительно повысить их осведомленность  в этой области, что будет способствовать эффективности приобщения дошкольников к здоровому образу жизни.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УЧАСТНИКИ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09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ВОСПИТАННИКИ СРЕДНЕЙ ГРУППЫ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ВОСПИТАТЕЛИ ГРУППЫ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ИНСТРУКТОР ПО ФИЗИЧЕСКОЙ КУЛЬТУРЕ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РОДИТЕЛИ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АННОТАЦИЯ: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/>
              <a:t>        Приобщение детей среднего дошкольного возраста к здоровому образу жизни неразрывно связано с процессом формирования навыков и расширения знаний  детей о физических упражнениях,  правильном питании, правилах личной гигиены и здоровом сне.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32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214422"/>
            <a:ext cx="8229600" cy="564357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lang="ru-RU" sz="1600" dirty="0">
              <a:solidFill>
                <a:schemeClr val="tx2"/>
              </a:solidFill>
              <a:latin typeface="Comic Sans MS" pitchFamily="66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lang="ru-RU" sz="2300" b="1" dirty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lang="ru-RU" sz="3800" b="1" dirty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Данный проект осуществляется в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регламентированной деятельности:  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занятия по ознакомлению с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                                                                  окружающим, изобразительной</a:t>
            </a:r>
            <a:r>
              <a:rPr kumimoji="0" lang="ru-RU" sz="7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                                                                  деятельности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подготовке</a:t>
            </a:r>
            <a:r>
              <a:rPr kumimoji="0" lang="ru-RU" sz="7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ru-RU" sz="7200" b="1" dirty="0"/>
              <a:t> к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                                                                  обучению письму, </a:t>
            </a:r>
            <a:endParaRPr lang="ru-RU" sz="7200" b="1" dirty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                                                                  развитию речи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частично регламентированной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         деятельности:                                        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прогулки, экскурсии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                      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свободной деятельности:                     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игры, самостоятельная</a:t>
            </a:r>
            <a:r>
              <a:rPr kumimoji="0" lang="ru-RU" sz="7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7200" b="1" dirty="0"/>
              <a:t>                                                                         </a:t>
            </a:r>
            <a:r>
              <a:rPr kumimoji="0" lang="ru-RU" sz="7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деятельность 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детей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                                                              </a:t>
            </a:r>
            <a:r>
              <a:rPr kumimoji="0" lang="ru-RU" sz="7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(в детском саду и дома)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ru-RU" sz="7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В ходе работы над проектом у детей </a:t>
            </a:r>
            <a:r>
              <a:rPr lang="ru-RU" sz="7200" b="1" dirty="0"/>
              <a:t>воспитывается привычка думать и заботиться о своем здоровье; укрепляется взаимосвязь детского сада и семьи.</a:t>
            </a:r>
            <a:endParaRPr kumimoji="0" lang="ru-RU" sz="7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7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9726AA"/>
      </a:dk1>
      <a:lt1>
        <a:srgbClr val="9726AA"/>
      </a:lt1>
      <a:dk2>
        <a:srgbClr val="E1A5EA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1544</TotalTime>
  <Words>2189</Words>
  <Application>Microsoft Office PowerPoint</Application>
  <PresentationFormat>Экран (4:3)</PresentationFormat>
  <Paragraphs>354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«Забота о здоровье детей – важнейший труд воспитателя» В.А.Сухомлинский</vt:lpstr>
      <vt:lpstr>Презентация PowerPoint</vt:lpstr>
      <vt:lpstr>АКТУАЛЬНОСТЬ:</vt:lpstr>
      <vt:lpstr>ЦЕЛЬ ПРОЕКТА:</vt:lpstr>
      <vt:lpstr>ОСНОВОПОЛАГАЮЩИЙ ВОПРОС:</vt:lpstr>
      <vt:lpstr>ПРОБЛЕМНЫЕ ВОПРОСЫ:</vt:lpstr>
      <vt:lpstr>ГИПОТЕЗА: </vt:lpstr>
      <vt:lpstr>УЧАСТНИКИ ПРОЕКТА:</vt:lpstr>
      <vt:lpstr>АННОТАЦИЯ:</vt:lpstr>
      <vt:lpstr>ДИДАКТИЧЕСКИЕ ЗАДАЧИ:</vt:lpstr>
      <vt:lpstr>МЕТОДИЧЕСКИЕ ЗАДАЧИ:</vt:lpstr>
      <vt:lpstr>ОСНОВНЫЕ ОЖИДАЕМЫЕ РЕЗУЛЬТАТЫ:</vt:lpstr>
      <vt:lpstr>ЭТАПЫ ПРОЕКТА:</vt:lpstr>
      <vt:lpstr>ПЕРСПЕКТИВНОЕ ПЛАНИРОВАНИЕ ПО РЕАЛИЗАЦИИ ОСНОВНОГО ЭТАПА ПРОЕКТА </vt:lpstr>
      <vt:lpstr>Презентация PowerPoint</vt:lpstr>
      <vt:lpstr>ДИАГНОСТИЧЕСКИЙ ИНСТРУМЕНТАРИЙ ДЛЯ ВЫЯВЛЕНИЯ УРОВНЯ УСВОЕНИЯ ДЕТЬМИ ПРАКТИЧЕСКОГО И ТЕОРЕТИЧЕСКОГО МАТЕРИАЛА ПРЕДЛАГАЕМОГО В РАМКАХ ПРОЕКТА</vt:lpstr>
      <vt:lpstr>Результаты диагностического обследования</vt:lpstr>
      <vt:lpstr>РЕЗУЛЬТАТЫ ПРОЕКТА:</vt:lpstr>
      <vt:lpstr>ФОТОГАЛЕРЕЯ «Уход за собой»</vt:lpstr>
      <vt:lpstr>ФОТОГАЛЕРЕЯ «Здоровьесберегающие технологии»</vt:lpstr>
      <vt:lpstr>ВЫСТАВКА РИСУНКОВ «Полезные продукты»</vt:lpstr>
      <vt:lpstr>ЭКСКУРСИИ </vt:lpstr>
      <vt:lpstr>БЕСЕДА по прочтении художественной литературы</vt:lpstr>
      <vt:lpstr>ОРГАНИЗАЦИЯ сюжетно-ролевых игр</vt:lpstr>
      <vt:lpstr>ВЗАИМОДЕЙСТВИЕ  с родителями воспитанников</vt:lpstr>
      <vt:lpstr>АНКЕТЫ для родителей</vt:lpstr>
      <vt:lpstr>Методическое обеспечение проекта</vt:lpstr>
      <vt:lpstr>ИНФОРМАЦИОННЫЕ РЕСУРСЫ: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153</cp:revision>
  <dcterms:modified xsi:type="dcterms:W3CDTF">2022-12-11T18:56:46Z</dcterms:modified>
</cp:coreProperties>
</file>